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10" r:id="rId5"/>
    <p:sldMasterId id="2147483722" r:id="rId6"/>
  </p:sldMasterIdLst>
  <p:notesMasterIdLst>
    <p:notesMasterId r:id="rId58"/>
  </p:notesMasterIdLst>
  <p:handoutMasterIdLst>
    <p:handoutMasterId r:id="rId59"/>
  </p:handoutMasterIdLst>
  <p:sldIdLst>
    <p:sldId id="256" r:id="rId7"/>
    <p:sldId id="328" r:id="rId8"/>
    <p:sldId id="389" r:id="rId9"/>
    <p:sldId id="390" r:id="rId10"/>
    <p:sldId id="391" r:id="rId11"/>
    <p:sldId id="329" r:id="rId12"/>
    <p:sldId id="380" r:id="rId13"/>
    <p:sldId id="394" r:id="rId14"/>
    <p:sldId id="395" r:id="rId15"/>
    <p:sldId id="362" r:id="rId16"/>
    <p:sldId id="398" r:id="rId17"/>
    <p:sldId id="399" r:id="rId18"/>
    <p:sldId id="364" r:id="rId19"/>
    <p:sldId id="365" r:id="rId20"/>
    <p:sldId id="366" r:id="rId21"/>
    <p:sldId id="367" r:id="rId22"/>
    <p:sldId id="400" r:id="rId23"/>
    <p:sldId id="330" r:id="rId24"/>
    <p:sldId id="401" r:id="rId25"/>
    <p:sldId id="350" r:id="rId26"/>
    <p:sldId id="402" r:id="rId27"/>
    <p:sldId id="352" r:id="rId28"/>
    <p:sldId id="403" r:id="rId29"/>
    <p:sldId id="404" r:id="rId30"/>
    <p:sldId id="370" r:id="rId31"/>
    <p:sldId id="405" r:id="rId32"/>
    <p:sldId id="406" r:id="rId33"/>
    <p:sldId id="407" r:id="rId34"/>
    <p:sldId id="408" r:id="rId35"/>
    <p:sldId id="409" r:id="rId36"/>
    <p:sldId id="410" r:id="rId37"/>
    <p:sldId id="411" r:id="rId38"/>
    <p:sldId id="413" r:id="rId39"/>
    <p:sldId id="332" r:id="rId40"/>
    <p:sldId id="392" r:id="rId41"/>
    <p:sldId id="333" r:id="rId42"/>
    <p:sldId id="419" r:id="rId43"/>
    <p:sldId id="334" r:id="rId44"/>
    <p:sldId id="377" r:id="rId45"/>
    <p:sldId id="335" r:id="rId46"/>
    <p:sldId id="339" r:id="rId47"/>
    <p:sldId id="340" r:id="rId48"/>
    <p:sldId id="379" r:id="rId49"/>
    <p:sldId id="378" r:id="rId50"/>
    <p:sldId id="387" r:id="rId51"/>
    <p:sldId id="336" r:id="rId52"/>
    <p:sldId id="418" r:id="rId53"/>
    <p:sldId id="414" r:id="rId54"/>
    <p:sldId id="416" r:id="rId55"/>
    <p:sldId id="388" r:id="rId56"/>
    <p:sldId id="415" r:id="rId57"/>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25"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2"/>
            <a:ext cx="2889938" cy="496411"/>
          </a:xfrm>
          <a:prstGeom prst="rect">
            <a:avLst/>
          </a:prstGeom>
        </p:spPr>
        <p:txBody>
          <a:bodyPr vert="horz" lIns="91440" tIns="45720" rIns="91440" bIns="45720" rtlCol="0"/>
          <a:lstStyle>
            <a:lvl1pPr algn="r">
              <a:defRPr sz="1200"/>
            </a:lvl1pPr>
          </a:lstStyle>
          <a:p>
            <a:fld id="{A913A058-DE1C-4D5D-BE71-61B7EC0979C4}" type="datetimeFigureOut">
              <a:rPr lang="en-US" smtClean="0"/>
              <a:t>11/24/2012</a:t>
            </a:fld>
            <a:endParaRPr lang="en-US"/>
          </a:p>
        </p:txBody>
      </p:sp>
      <p:sp>
        <p:nvSpPr>
          <p:cNvPr id="4" name="Footer Placeholder 3"/>
          <p:cNvSpPr>
            <a:spLocks noGrp="1"/>
          </p:cNvSpPr>
          <p:nvPr>
            <p:ph type="ftr" sz="quarter" idx="2"/>
          </p:nvPr>
        </p:nvSpPr>
        <p:spPr>
          <a:xfrm>
            <a:off x="0" y="9430093"/>
            <a:ext cx="2889938"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3"/>
            <a:ext cx="2889938" cy="496411"/>
          </a:xfrm>
          <a:prstGeom prst="rect">
            <a:avLst/>
          </a:prstGeom>
        </p:spPr>
        <p:txBody>
          <a:bodyPr vert="horz" lIns="91440" tIns="45720" rIns="91440" bIns="45720" rtlCol="0" anchor="b"/>
          <a:lstStyle>
            <a:lvl1pPr algn="r">
              <a:defRPr sz="1200"/>
            </a:lvl1pPr>
          </a:lstStyle>
          <a:p>
            <a:fld id="{E195DBED-DED1-452C-8F64-54CBA513685F}" type="slidenum">
              <a:rPr lang="en-US" smtClean="0"/>
              <a:t>‹#›</a:t>
            </a:fld>
            <a:endParaRPr lang="en-US"/>
          </a:p>
        </p:txBody>
      </p:sp>
    </p:spTree>
    <p:extLst>
      <p:ext uri="{BB962C8B-B14F-4D97-AF65-F5344CB8AC3E}">
        <p14:creationId xmlns:p14="http://schemas.microsoft.com/office/powerpoint/2010/main" val="693962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2"/>
            <a:ext cx="2889938" cy="496411"/>
          </a:xfrm>
          <a:prstGeom prst="rect">
            <a:avLst/>
          </a:prstGeom>
        </p:spPr>
        <p:txBody>
          <a:bodyPr vert="horz" lIns="91440" tIns="45720" rIns="91440" bIns="45720" rtlCol="0"/>
          <a:lstStyle>
            <a:lvl1pPr algn="r">
              <a:defRPr sz="1200"/>
            </a:lvl1pPr>
          </a:lstStyle>
          <a:p>
            <a:fld id="{F6D3B3E8-38AB-4883-9C98-6A6F5041DAB5}" type="datetimeFigureOut">
              <a:rPr lang="en-US" smtClean="0"/>
              <a:t>11/24/2012</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3"/>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3"/>
            <a:ext cx="2889938" cy="496411"/>
          </a:xfrm>
          <a:prstGeom prst="rect">
            <a:avLst/>
          </a:prstGeom>
        </p:spPr>
        <p:txBody>
          <a:bodyPr vert="horz" lIns="91440" tIns="45720" rIns="91440" bIns="45720" rtlCol="0" anchor="b"/>
          <a:lstStyle>
            <a:lvl1pPr algn="r">
              <a:defRPr sz="1200"/>
            </a:lvl1pPr>
          </a:lstStyle>
          <a:p>
            <a:fld id="{1FE410FE-229F-4DE4-913C-48C5935300F2}" type="slidenum">
              <a:rPr lang="en-US" smtClean="0"/>
              <a:t>‹#›</a:t>
            </a:fld>
            <a:endParaRPr lang="en-US"/>
          </a:p>
        </p:txBody>
      </p:sp>
    </p:spTree>
    <p:extLst>
      <p:ext uri="{BB962C8B-B14F-4D97-AF65-F5344CB8AC3E}">
        <p14:creationId xmlns:p14="http://schemas.microsoft.com/office/powerpoint/2010/main" val="149570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0" y="836613"/>
            <a:ext cx="9177338" cy="6021387"/>
          </a:xfrm>
          <a:prstGeom prst="rect">
            <a:avLst/>
          </a:prstGeom>
          <a:gradFill rotWithShape="1">
            <a:gsLst>
              <a:gs pos="0">
                <a:srgbClr val="158CAF"/>
              </a:gs>
              <a:gs pos="100000">
                <a:srgbClr val="0A415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bg1"/>
                </a:solidFill>
                <a:latin typeface="Arial" charset="0"/>
                <a:cs typeface="Arial" charset="0"/>
              </a:defRPr>
            </a:lvl1pPr>
            <a:lvl2pPr marL="742950" indent="-285750" eaLnBrk="0" hangingPunct="0">
              <a:defRPr sz="2400">
                <a:solidFill>
                  <a:schemeClr val="bg1"/>
                </a:solidFill>
                <a:latin typeface="Arial" charset="0"/>
                <a:cs typeface="Arial" charset="0"/>
              </a:defRPr>
            </a:lvl2pPr>
            <a:lvl3pPr marL="1143000" indent="-228600" eaLnBrk="0" hangingPunct="0">
              <a:defRPr sz="2400">
                <a:solidFill>
                  <a:schemeClr val="bg1"/>
                </a:solidFill>
                <a:latin typeface="Arial" charset="0"/>
                <a:cs typeface="Arial" charset="0"/>
              </a:defRPr>
            </a:lvl3pPr>
            <a:lvl4pPr marL="1600200" indent="-228600" eaLnBrk="0" hangingPunct="0">
              <a:defRPr sz="2400">
                <a:solidFill>
                  <a:schemeClr val="bg1"/>
                </a:solidFill>
                <a:latin typeface="Arial" charset="0"/>
                <a:cs typeface="Arial" charset="0"/>
              </a:defRPr>
            </a:lvl4pPr>
            <a:lvl5pPr marL="2057400" indent="-228600" eaLnBrk="0" hangingPunct="0">
              <a:defRPr sz="2400">
                <a:solidFill>
                  <a:schemeClr val="bg1"/>
                </a:solidFill>
                <a:latin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cs typeface="Arial" charset="0"/>
              </a:defRPr>
            </a:lvl9pPr>
          </a:lstStyle>
          <a:p>
            <a:pPr eaLnBrk="1" hangingPunct="1">
              <a:spcBef>
                <a:spcPct val="50000"/>
              </a:spcBef>
            </a:pPr>
            <a:endParaRPr lang="nl-BE" sz="1800">
              <a:solidFill>
                <a:schemeClr val="tx1"/>
              </a:solidFill>
            </a:endParaRPr>
          </a:p>
        </p:txBody>
      </p:sp>
      <p:pic>
        <p:nvPicPr>
          <p:cNvPr id="4" name="Picture 9" descr="KULLOGO_RGB 1CM_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2479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3" descr="HR_CORPORATE-versi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60588"/>
            <a:ext cx="159702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KULsedes_K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15888"/>
            <a:ext cx="3698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5"/>
          <p:cNvSpPr>
            <a:spLocks noGrp="1" noChangeArrowheads="1"/>
          </p:cNvSpPr>
          <p:nvPr>
            <p:ph type="ctrTitle"/>
          </p:nvPr>
        </p:nvSpPr>
        <p:spPr>
          <a:xfrm>
            <a:off x="3238500" y="2159000"/>
            <a:ext cx="5399088" cy="3238500"/>
          </a:xfrm>
        </p:spPr>
        <p:txBody>
          <a:bodyPr tIns="0" bIns="0" anchor="t"/>
          <a:lstStyle>
            <a:lvl1pPr>
              <a:defRPr/>
            </a:lvl1pPr>
          </a:lstStyle>
          <a:p>
            <a:pPr lvl="0"/>
            <a:r>
              <a:rPr lang="en-US" noProof="0" smtClean="0"/>
              <a:t>Click to edit Master title style</a:t>
            </a:r>
            <a:endParaRPr lang="nl-NL" noProof="0" smtClean="0"/>
          </a:p>
        </p:txBody>
      </p:sp>
      <p:sp>
        <p:nvSpPr>
          <p:cNvPr id="7" name="Rectangle 4"/>
          <p:cNvSpPr>
            <a:spLocks noGrp="1" noChangeArrowheads="1"/>
          </p:cNvSpPr>
          <p:nvPr>
            <p:ph type="dt" sz="half" idx="10"/>
          </p:nvPr>
        </p:nvSpPr>
        <p:spPr>
          <a:xfrm>
            <a:off x="3238500" y="6369050"/>
            <a:ext cx="1258888" cy="360363"/>
          </a:xfrm>
        </p:spPr>
        <p:txBody>
          <a:bodyPr/>
          <a:lstStyle>
            <a:lvl1pPr>
              <a:defRPr smtClean="0">
                <a:solidFill>
                  <a:schemeClr val="bg1"/>
                </a:solidFill>
              </a:defRPr>
            </a:lvl1pPr>
          </a:lstStyle>
          <a:p>
            <a:endParaRPr lang="en-US"/>
          </a:p>
        </p:txBody>
      </p:sp>
      <p:sp>
        <p:nvSpPr>
          <p:cNvPr id="8" name="Rectangle 8"/>
          <p:cNvSpPr>
            <a:spLocks noGrp="1" noChangeArrowheads="1"/>
          </p:cNvSpPr>
          <p:nvPr>
            <p:ph type="sldNum" sz="quarter" idx="11"/>
          </p:nvPr>
        </p:nvSpPr>
        <p:spPr>
          <a:xfrm>
            <a:off x="7556500" y="6369050"/>
            <a:ext cx="1079500" cy="3603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defRPr smtClean="0">
                <a:solidFill>
                  <a:schemeClr val="bg1"/>
                </a:solidFill>
              </a:defRPr>
            </a:lvl1pPr>
          </a:lstStyle>
          <a:p>
            <a:fld id="{1367D281-0B5A-4F77-A290-A8B87CC3F52B}" type="slidenum">
              <a:rPr lang="en-US" smtClean="0"/>
              <a:t>‹#›</a:t>
            </a:fld>
            <a:endParaRPr lang="en-US"/>
          </a:p>
        </p:txBody>
      </p:sp>
      <p:sp>
        <p:nvSpPr>
          <p:cNvPr id="9" name="Rectangle 9"/>
          <p:cNvSpPr>
            <a:spLocks noGrp="1" noChangeArrowheads="1"/>
          </p:cNvSpPr>
          <p:nvPr>
            <p:ph type="ftr" sz="quarter" idx="12"/>
          </p:nvPr>
        </p:nvSpPr>
        <p:spPr>
          <a:xfrm>
            <a:off x="4678363" y="6369050"/>
            <a:ext cx="2698750" cy="360363"/>
          </a:xfrm>
        </p:spPr>
        <p:txBody>
          <a:bodyPr lIns="0" tIns="0" rIns="0" bIns="0"/>
          <a:lstStyle>
            <a:lvl1pPr>
              <a:defRPr smtClean="0">
                <a:solidFill>
                  <a:schemeClr val="bg1"/>
                </a:solidFill>
              </a:defRPr>
            </a:lvl1pPr>
          </a:lstStyle>
          <a:p>
            <a:endParaRPr lang="en-US"/>
          </a:p>
        </p:txBody>
      </p:sp>
    </p:spTree>
    <p:extLst>
      <p:ext uri="{BB962C8B-B14F-4D97-AF65-F5344CB8AC3E}">
        <p14:creationId xmlns:p14="http://schemas.microsoft.com/office/powerpoint/2010/main" val="350925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367D281-0B5A-4F77-A290-A8B87CC3F52B}" type="slidenum">
              <a:rPr lang="en-US" smtClean="0"/>
              <a:t>‹#›</a:t>
            </a:fld>
            <a:endParaRPr lang="en-US"/>
          </a:p>
        </p:txBody>
      </p:sp>
      <p:sp>
        <p:nvSpPr>
          <p:cNvPr id="5" name="Rectangle 7"/>
          <p:cNvSpPr>
            <a:spLocks noGrp="1" noChangeArrowheads="1"/>
          </p:cNvSpPr>
          <p:nvPr>
            <p:ph type="dt" sz="half" idx="11"/>
          </p:nvPr>
        </p:nvSpPr>
        <p:spPr>
          <a:ln/>
        </p:spPr>
        <p:txBody>
          <a:bodyPr/>
          <a:lstStyle>
            <a:lvl1pPr>
              <a:defRPr/>
            </a:lvl1pPr>
          </a:lstStyle>
          <a:p>
            <a:endParaRPr lang="en-US"/>
          </a:p>
        </p:txBody>
      </p:sp>
      <p:sp>
        <p:nvSpPr>
          <p:cNvPr id="6" name="Rectangle 8"/>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29123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0"/>
            <a:ext cx="1979612" cy="611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9138" y="0"/>
            <a:ext cx="5788025"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367D281-0B5A-4F77-A290-A8B87CC3F52B}" type="slidenum">
              <a:rPr lang="en-US" smtClean="0"/>
              <a:t>‹#›</a:t>
            </a:fld>
            <a:endParaRPr lang="en-US"/>
          </a:p>
        </p:txBody>
      </p:sp>
      <p:sp>
        <p:nvSpPr>
          <p:cNvPr id="5" name="Rectangle 7"/>
          <p:cNvSpPr>
            <a:spLocks noGrp="1" noChangeArrowheads="1"/>
          </p:cNvSpPr>
          <p:nvPr>
            <p:ph type="dt" sz="half" idx="11"/>
          </p:nvPr>
        </p:nvSpPr>
        <p:spPr>
          <a:ln/>
        </p:spPr>
        <p:txBody>
          <a:bodyPr/>
          <a:lstStyle>
            <a:lvl1pPr>
              <a:defRPr/>
            </a:lvl1pPr>
          </a:lstStyle>
          <a:p>
            <a:endParaRPr lang="en-US"/>
          </a:p>
        </p:txBody>
      </p:sp>
      <p:sp>
        <p:nvSpPr>
          <p:cNvPr id="6" name="Rectangle 8"/>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84165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7D281-0B5A-4F77-A290-A8B87CC3F52B}" type="slidenum">
              <a:rPr lang="en-US" smtClean="0"/>
              <a:t>‹#›</a:t>
            </a:fld>
            <a:endParaRPr lang="en-US"/>
          </a:p>
        </p:txBody>
      </p:sp>
    </p:spTree>
    <p:extLst>
      <p:ext uri="{BB962C8B-B14F-4D97-AF65-F5344CB8AC3E}">
        <p14:creationId xmlns:p14="http://schemas.microsoft.com/office/powerpoint/2010/main" val="73289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B6B285DD-2E46-468B-8597-D6E6AFD9345F}" type="slidenum">
              <a:rPr lang="nl-NL"/>
              <a:pPr>
                <a:defRPr/>
              </a:pPr>
              <a:t>‹#›</a:t>
            </a:fld>
            <a:endParaRPr lang="nl-NL"/>
          </a:p>
        </p:txBody>
      </p:sp>
    </p:spTree>
    <p:extLst>
      <p:ext uri="{BB962C8B-B14F-4D97-AF65-F5344CB8AC3E}">
        <p14:creationId xmlns:p14="http://schemas.microsoft.com/office/powerpoint/2010/main" val="1253393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F8231C32-6F52-4622-AA03-42FEE60DB8A0}" type="slidenum">
              <a:rPr lang="nl-NL"/>
              <a:pPr>
                <a:defRPr/>
              </a:pPr>
              <a:t>‹#›</a:t>
            </a:fld>
            <a:endParaRPr lang="nl-NL"/>
          </a:p>
        </p:txBody>
      </p:sp>
    </p:spTree>
    <p:extLst>
      <p:ext uri="{BB962C8B-B14F-4D97-AF65-F5344CB8AC3E}">
        <p14:creationId xmlns:p14="http://schemas.microsoft.com/office/powerpoint/2010/main" val="228258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FD70E70B-6F39-4DDE-A8CB-4DA9B7645344}" type="slidenum">
              <a:rPr lang="nl-NL"/>
              <a:pPr>
                <a:defRPr/>
              </a:pPr>
              <a:t>‹#›</a:t>
            </a:fld>
            <a:endParaRPr lang="nl-NL"/>
          </a:p>
        </p:txBody>
      </p:sp>
    </p:spTree>
    <p:extLst>
      <p:ext uri="{BB962C8B-B14F-4D97-AF65-F5344CB8AC3E}">
        <p14:creationId xmlns:p14="http://schemas.microsoft.com/office/powerpoint/2010/main" val="1367247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438275"/>
            <a:ext cx="38830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6150" y="1438275"/>
            <a:ext cx="3884613"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81D1F823-60A5-4FFF-9729-F852BBC0DF4E}" type="slidenum">
              <a:rPr lang="nl-NL"/>
              <a:pPr>
                <a:defRPr/>
              </a:pPr>
              <a:t>‹#›</a:t>
            </a:fld>
            <a:endParaRPr lang="nl-NL"/>
          </a:p>
        </p:txBody>
      </p:sp>
    </p:spTree>
    <p:extLst>
      <p:ext uri="{BB962C8B-B14F-4D97-AF65-F5344CB8AC3E}">
        <p14:creationId xmlns:p14="http://schemas.microsoft.com/office/powerpoint/2010/main" val="1313130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nl-NL"/>
          </a:p>
        </p:txBody>
      </p:sp>
      <p:sp>
        <p:nvSpPr>
          <p:cNvPr id="8" name="Rectangle 7"/>
          <p:cNvSpPr>
            <a:spLocks noGrp="1" noChangeArrowheads="1"/>
          </p:cNvSpPr>
          <p:nvPr>
            <p:ph type="ftr" sz="quarter" idx="11"/>
          </p:nvPr>
        </p:nvSpPr>
        <p:spPr>
          <a:ln/>
        </p:spPr>
        <p:txBody>
          <a:bodyPr/>
          <a:lstStyle>
            <a:lvl1pPr>
              <a:defRPr/>
            </a:lvl1pPr>
          </a:lstStyle>
          <a:p>
            <a:pPr>
              <a:defRPr/>
            </a:pPr>
            <a:endParaRPr lang="nl-NL"/>
          </a:p>
        </p:txBody>
      </p:sp>
      <p:sp>
        <p:nvSpPr>
          <p:cNvPr id="9" name="Rectangle 8"/>
          <p:cNvSpPr>
            <a:spLocks noGrp="1" noChangeArrowheads="1"/>
          </p:cNvSpPr>
          <p:nvPr>
            <p:ph type="sldNum" sz="quarter" idx="12"/>
          </p:nvPr>
        </p:nvSpPr>
        <p:spPr>
          <a:ln/>
        </p:spPr>
        <p:txBody>
          <a:bodyPr/>
          <a:lstStyle>
            <a:lvl1pPr>
              <a:defRPr/>
            </a:lvl1pPr>
          </a:lstStyle>
          <a:p>
            <a:pPr>
              <a:defRPr/>
            </a:pPr>
            <a:fld id="{96829604-58F3-4A59-9985-E32F0978D570}" type="slidenum">
              <a:rPr lang="nl-NL"/>
              <a:pPr>
                <a:defRPr/>
              </a:pPr>
              <a:t>‹#›</a:t>
            </a:fld>
            <a:endParaRPr lang="nl-NL"/>
          </a:p>
        </p:txBody>
      </p:sp>
    </p:spTree>
    <p:extLst>
      <p:ext uri="{BB962C8B-B14F-4D97-AF65-F5344CB8AC3E}">
        <p14:creationId xmlns:p14="http://schemas.microsoft.com/office/powerpoint/2010/main" val="3945413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nl-NL"/>
          </a:p>
        </p:txBody>
      </p:sp>
      <p:sp>
        <p:nvSpPr>
          <p:cNvPr id="4" name="Rectangle 7"/>
          <p:cNvSpPr>
            <a:spLocks noGrp="1" noChangeArrowheads="1"/>
          </p:cNvSpPr>
          <p:nvPr>
            <p:ph type="ftr" sz="quarter" idx="11"/>
          </p:nvPr>
        </p:nvSpPr>
        <p:spPr>
          <a:ln/>
        </p:spPr>
        <p:txBody>
          <a:bodyPr/>
          <a:lstStyle>
            <a:lvl1pPr>
              <a:defRPr/>
            </a:lvl1pPr>
          </a:lstStyle>
          <a:p>
            <a:pPr>
              <a:defRPr/>
            </a:pPr>
            <a:endParaRPr lang="nl-NL"/>
          </a:p>
        </p:txBody>
      </p:sp>
      <p:sp>
        <p:nvSpPr>
          <p:cNvPr id="5" name="Rectangle 8"/>
          <p:cNvSpPr>
            <a:spLocks noGrp="1" noChangeArrowheads="1"/>
          </p:cNvSpPr>
          <p:nvPr>
            <p:ph type="sldNum" sz="quarter" idx="12"/>
          </p:nvPr>
        </p:nvSpPr>
        <p:spPr>
          <a:ln/>
        </p:spPr>
        <p:txBody>
          <a:bodyPr/>
          <a:lstStyle>
            <a:lvl1pPr>
              <a:defRPr/>
            </a:lvl1pPr>
          </a:lstStyle>
          <a:p>
            <a:pPr>
              <a:defRPr/>
            </a:pPr>
            <a:fld id="{6F4BC01D-52FF-48E8-9FD2-0F5F81150BAC}" type="slidenum">
              <a:rPr lang="nl-NL"/>
              <a:pPr>
                <a:defRPr/>
              </a:pPr>
              <a:t>‹#›</a:t>
            </a:fld>
            <a:endParaRPr lang="nl-NL"/>
          </a:p>
        </p:txBody>
      </p:sp>
    </p:spTree>
    <p:extLst>
      <p:ext uri="{BB962C8B-B14F-4D97-AF65-F5344CB8AC3E}">
        <p14:creationId xmlns:p14="http://schemas.microsoft.com/office/powerpoint/2010/main" val="214271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nl-NL"/>
          </a:p>
        </p:txBody>
      </p:sp>
      <p:sp>
        <p:nvSpPr>
          <p:cNvPr id="3" name="Rectangle 7"/>
          <p:cNvSpPr>
            <a:spLocks noGrp="1" noChangeArrowheads="1"/>
          </p:cNvSpPr>
          <p:nvPr>
            <p:ph type="ftr" sz="quarter" idx="11"/>
          </p:nvPr>
        </p:nvSpPr>
        <p:spPr>
          <a:ln/>
        </p:spPr>
        <p:txBody>
          <a:bodyPr/>
          <a:lstStyle>
            <a:lvl1pPr>
              <a:defRPr/>
            </a:lvl1pPr>
          </a:lstStyle>
          <a:p>
            <a:pPr>
              <a:defRPr/>
            </a:pPr>
            <a:endParaRPr lang="nl-NL"/>
          </a:p>
        </p:txBody>
      </p:sp>
      <p:sp>
        <p:nvSpPr>
          <p:cNvPr id="4" name="Rectangle 8"/>
          <p:cNvSpPr>
            <a:spLocks noGrp="1" noChangeArrowheads="1"/>
          </p:cNvSpPr>
          <p:nvPr>
            <p:ph type="sldNum" sz="quarter" idx="12"/>
          </p:nvPr>
        </p:nvSpPr>
        <p:spPr>
          <a:ln/>
        </p:spPr>
        <p:txBody>
          <a:bodyPr/>
          <a:lstStyle>
            <a:lvl1pPr>
              <a:defRPr/>
            </a:lvl1pPr>
          </a:lstStyle>
          <a:p>
            <a:pPr>
              <a:defRPr/>
            </a:pPr>
            <a:fld id="{B5C7C83B-511E-4665-908D-FD97FC50D8B5}" type="slidenum">
              <a:rPr lang="nl-NL"/>
              <a:pPr>
                <a:defRPr/>
              </a:pPr>
              <a:t>‹#›</a:t>
            </a:fld>
            <a:endParaRPr lang="nl-NL"/>
          </a:p>
        </p:txBody>
      </p:sp>
    </p:spTree>
    <p:extLst>
      <p:ext uri="{BB962C8B-B14F-4D97-AF65-F5344CB8AC3E}">
        <p14:creationId xmlns:p14="http://schemas.microsoft.com/office/powerpoint/2010/main" val="262175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367D281-0B5A-4F77-A290-A8B87CC3F52B}" type="slidenum">
              <a:rPr lang="en-US" smtClean="0"/>
              <a:t>‹#›</a:t>
            </a:fld>
            <a:endParaRPr lang="en-US"/>
          </a:p>
        </p:txBody>
      </p:sp>
      <p:sp>
        <p:nvSpPr>
          <p:cNvPr id="5" name="Rectangle 7"/>
          <p:cNvSpPr>
            <a:spLocks noGrp="1" noChangeArrowheads="1"/>
          </p:cNvSpPr>
          <p:nvPr>
            <p:ph type="dt" sz="half" idx="11"/>
          </p:nvPr>
        </p:nvSpPr>
        <p:spPr>
          <a:ln/>
        </p:spPr>
        <p:txBody>
          <a:bodyPr/>
          <a:lstStyle>
            <a:lvl1pPr>
              <a:defRPr/>
            </a:lvl1pPr>
          </a:lstStyle>
          <a:p>
            <a:endParaRPr lang="en-US"/>
          </a:p>
        </p:txBody>
      </p:sp>
      <p:sp>
        <p:nvSpPr>
          <p:cNvPr id="6" name="Rectangle 8"/>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1009574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646CEF29-690E-4F71-9C4C-8E2CF712E824}" type="slidenum">
              <a:rPr lang="nl-NL"/>
              <a:pPr>
                <a:defRPr/>
              </a:pPr>
              <a:t>‹#›</a:t>
            </a:fld>
            <a:endParaRPr lang="nl-NL"/>
          </a:p>
        </p:txBody>
      </p:sp>
    </p:spTree>
    <p:extLst>
      <p:ext uri="{BB962C8B-B14F-4D97-AF65-F5344CB8AC3E}">
        <p14:creationId xmlns:p14="http://schemas.microsoft.com/office/powerpoint/2010/main" val="1277307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AF26FC53-D681-4D7B-88F5-6FEA855F3078}" type="slidenum">
              <a:rPr lang="nl-NL"/>
              <a:pPr>
                <a:defRPr/>
              </a:pPr>
              <a:t>‹#›</a:t>
            </a:fld>
            <a:endParaRPr lang="nl-NL"/>
          </a:p>
        </p:txBody>
      </p:sp>
    </p:spTree>
    <p:extLst>
      <p:ext uri="{BB962C8B-B14F-4D97-AF65-F5344CB8AC3E}">
        <p14:creationId xmlns:p14="http://schemas.microsoft.com/office/powerpoint/2010/main" val="856095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19F9E898-AA7C-449C-9EE6-8D823D3FEB8E}" type="slidenum">
              <a:rPr lang="nl-NL"/>
              <a:pPr>
                <a:defRPr/>
              </a:pPr>
              <a:t>‹#›</a:t>
            </a:fld>
            <a:endParaRPr lang="nl-NL"/>
          </a:p>
        </p:txBody>
      </p:sp>
    </p:spTree>
    <p:extLst>
      <p:ext uri="{BB962C8B-B14F-4D97-AF65-F5344CB8AC3E}">
        <p14:creationId xmlns:p14="http://schemas.microsoft.com/office/powerpoint/2010/main" val="4054758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0"/>
            <a:ext cx="1979613" cy="611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0"/>
            <a:ext cx="5788025"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2BD93FE8-9A30-4F17-A06A-4CE6D2EE49DA}" type="slidenum">
              <a:rPr lang="nl-NL"/>
              <a:pPr>
                <a:defRPr/>
              </a:pPr>
              <a:t>‹#›</a:t>
            </a:fld>
            <a:endParaRPr lang="nl-NL"/>
          </a:p>
        </p:txBody>
      </p:sp>
    </p:spTree>
    <p:extLst>
      <p:ext uri="{BB962C8B-B14F-4D97-AF65-F5344CB8AC3E}">
        <p14:creationId xmlns:p14="http://schemas.microsoft.com/office/powerpoint/2010/main" val="451373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140113B3-8D08-4B93-B250-AA030E0976E9}" type="slidenum">
              <a:rPr lang="nl-NL"/>
              <a:pPr>
                <a:defRPr/>
              </a:pPr>
              <a:t>‹#›</a:t>
            </a:fld>
            <a:endParaRPr lang="nl-NL"/>
          </a:p>
        </p:txBody>
      </p:sp>
    </p:spTree>
    <p:extLst>
      <p:ext uri="{BB962C8B-B14F-4D97-AF65-F5344CB8AC3E}">
        <p14:creationId xmlns:p14="http://schemas.microsoft.com/office/powerpoint/2010/main" val="1254709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6BC46634-58C6-4568-A3D0-DECF1BA18E5F}" type="slidenum">
              <a:rPr lang="nl-NL"/>
              <a:pPr>
                <a:defRPr/>
              </a:pPr>
              <a:t>‹#›</a:t>
            </a:fld>
            <a:endParaRPr lang="nl-NL"/>
          </a:p>
        </p:txBody>
      </p:sp>
    </p:spTree>
    <p:extLst>
      <p:ext uri="{BB962C8B-B14F-4D97-AF65-F5344CB8AC3E}">
        <p14:creationId xmlns:p14="http://schemas.microsoft.com/office/powerpoint/2010/main" val="2447885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FFF01FE0-7A38-4E48-8D45-B9FB90E54D11}" type="slidenum">
              <a:rPr lang="nl-NL"/>
              <a:pPr>
                <a:defRPr/>
              </a:pPr>
              <a:t>‹#›</a:t>
            </a:fld>
            <a:endParaRPr lang="nl-NL"/>
          </a:p>
        </p:txBody>
      </p:sp>
    </p:spTree>
    <p:extLst>
      <p:ext uri="{BB962C8B-B14F-4D97-AF65-F5344CB8AC3E}">
        <p14:creationId xmlns:p14="http://schemas.microsoft.com/office/powerpoint/2010/main" val="1687953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9138" y="1439863"/>
            <a:ext cx="3883025"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4563" y="1439863"/>
            <a:ext cx="3884612"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1CC2627A-D6ED-4C39-BDD4-ED116EEF2B26}" type="slidenum">
              <a:rPr lang="nl-NL"/>
              <a:pPr>
                <a:defRPr/>
              </a:pPr>
              <a:t>‹#›</a:t>
            </a:fld>
            <a:endParaRPr lang="nl-NL"/>
          </a:p>
        </p:txBody>
      </p:sp>
    </p:spTree>
    <p:extLst>
      <p:ext uri="{BB962C8B-B14F-4D97-AF65-F5344CB8AC3E}">
        <p14:creationId xmlns:p14="http://schemas.microsoft.com/office/powerpoint/2010/main" val="1254227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nl-NL"/>
          </a:p>
        </p:txBody>
      </p:sp>
      <p:sp>
        <p:nvSpPr>
          <p:cNvPr id="8" name="Rectangle 7"/>
          <p:cNvSpPr>
            <a:spLocks noGrp="1" noChangeArrowheads="1"/>
          </p:cNvSpPr>
          <p:nvPr>
            <p:ph type="ftr" sz="quarter" idx="11"/>
          </p:nvPr>
        </p:nvSpPr>
        <p:spPr>
          <a:ln/>
        </p:spPr>
        <p:txBody>
          <a:bodyPr/>
          <a:lstStyle>
            <a:lvl1pPr>
              <a:defRPr/>
            </a:lvl1pPr>
          </a:lstStyle>
          <a:p>
            <a:pPr>
              <a:defRPr/>
            </a:pPr>
            <a:endParaRPr lang="nl-NL"/>
          </a:p>
        </p:txBody>
      </p:sp>
      <p:sp>
        <p:nvSpPr>
          <p:cNvPr id="9" name="Rectangle 8"/>
          <p:cNvSpPr>
            <a:spLocks noGrp="1" noChangeArrowheads="1"/>
          </p:cNvSpPr>
          <p:nvPr>
            <p:ph type="sldNum" sz="quarter" idx="12"/>
          </p:nvPr>
        </p:nvSpPr>
        <p:spPr>
          <a:ln/>
        </p:spPr>
        <p:txBody>
          <a:bodyPr/>
          <a:lstStyle>
            <a:lvl1pPr>
              <a:defRPr/>
            </a:lvl1pPr>
          </a:lstStyle>
          <a:p>
            <a:pPr>
              <a:defRPr/>
            </a:pPr>
            <a:fld id="{64E8B2DF-9708-423D-B596-63D4E2D47D5E}" type="slidenum">
              <a:rPr lang="nl-NL"/>
              <a:pPr>
                <a:defRPr/>
              </a:pPr>
              <a:t>‹#›</a:t>
            </a:fld>
            <a:endParaRPr lang="nl-NL"/>
          </a:p>
        </p:txBody>
      </p:sp>
    </p:spTree>
    <p:extLst>
      <p:ext uri="{BB962C8B-B14F-4D97-AF65-F5344CB8AC3E}">
        <p14:creationId xmlns:p14="http://schemas.microsoft.com/office/powerpoint/2010/main" val="3557730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nl-NL"/>
          </a:p>
        </p:txBody>
      </p:sp>
      <p:sp>
        <p:nvSpPr>
          <p:cNvPr id="4" name="Rectangle 7"/>
          <p:cNvSpPr>
            <a:spLocks noGrp="1" noChangeArrowheads="1"/>
          </p:cNvSpPr>
          <p:nvPr>
            <p:ph type="ftr" sz="quarter" idx="11"/>
          </p:nvPr>
        </p:nvSpPr>
        <p:spPr>
          <a:ln/>
        </p:spPr>
        <p:txBody>
          <a:bodyPr/>
          <a:lstStyle>
            <a:lvl1pPr>
              <a:defRPr/>
            </a:lvl1pPr>
          </a:lstStyle>
          <a:p>
            <a:pPr>
              <a:defRPr/>
            </a:pPr>
            <a:endParaRPr lang="nl-NL"/>
          </a:p>
        </p:txBody>
      </p:sp>
      <p:sp>
        <p:nvSpPr>
          <p:cNvPr id="5" name="Rectangle 8"/>
          <p:cNvSpPr>
            <a:spLocks noGrp="1" noChangeArrowheads="1"/>
          </p:cNvSpPr>
          <p:nvPr>
            <p:ph type="sldNum" sz="quarter" idx="12"/>
          </p:nvPr>
        </p:nvSpPr>
        <p:spPr>
          <a:ln/>
        </p:spPr>
        <p:txBody>
          <a:bodyPr/>
          <a:lstStyle>
            <a:lvl1pPr>
              <a:defRPr/>
            </a:lvl1pPr>
          </a:lstStyle>
          <a:p>
            <a:pPr>
              <a:defRPr/>
            </a:pPr>
            <a:fld id="{8F36C7E1-C952-47DF-9FA5-DF72F2C6A96C}" type="slidenum">
              <a:rPr lang="nl-NL"/>
              <a:pPr>
                <a:defRPr/>
              </a:pPr>
              <a:t>‹#›</a:t>
            </a:fld>
            <a:endParaRPr lang="nl-NL"/>
          </a:p>
        </p:txBody>
      </p:sp>
    </p:spTree>
    <p:extLst>
      <p:ext uri="{BB962C8B-B14F-4D97-AF65-F5344CB8AC3E}">
        <p14:creationId xmlns:p14="http://schemas.microsoft.com/office/powerpoint/2010/main" val="297789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367D281-0B5A-4F77-A290-A8B87CC3F52B}" type="slidenum">
              <a:rPr lang="en-US" smtClean="0"/>
              <a:t>‹#›</a:t>
            </a:fld>
            <a:endParaRPr lang="en-US"/>
          </a:p>
        </p:txBody>
      </p:sp>
      <p:sp>
        <p:nvSpPr>
          <p:cNvPr id="5" name="Rectangle 7"/>
          <p:cNvSpPr>
            <a:spLocks noGrp="1" noChangeArrowheads="1"/>
          </p:cNvSpPr>
          <p:nvPr>
            <p:ph type="dt" sz="half" idx="11"/>
          </p:nvPr>
        </p:nvSpPr>
        <p:spPr>
          <a:ln/>
        </p:spPr>
        <p:txBody>
          <a:bodyPr/>
          <a:lstStyle>
            <a:lvl1pPr>
              <a:defRPr/>
            </a:lvl1pPr>
          </a:lstStyle>
          <a:p>
            <a:endParaRPr lang="en-US"/>
          </a:p>
        </p:txBody>
      </p:sp>
      <p:sp>
        <p:nvSpPr>
          <p:cNvPr id="6" name="Rectangle 8"/>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1512746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nl-NL"/>
          </a:p>
        </p:txBody>
      </p:sp>
      <p:sp>
        <p:nvSpPr>
          <p:cNvPr id="3" name="Rectangle 7"/>
          <p:cNvSpPr>
            <a:spLocks noGrp="1" noChangeArrowheads="1"/>
          </p:cNvSpPr>
          <p:nvPr>
            <p:ph type="ftr" sz="quarter" idx="11"/>
          </p:nvPr>
        </p:nvSpPr>
        <p:spPr>
          <a:ln/>
        </p:spPr>
        <p:txBody>
          <a:bodyPr/>
          <a:lstStyle>
            <a:lvl1pPr>
              <a:defRPr/>
            </a:lvl1pPr>
          </a:lstStyle>
          <a:p>
            <a:pPr>
              <a:defRPr/>
            </a:pPr>
            <a:endParaRPr lang="nl-NL"/>
          </a:p>
        </p:txBody>
      </p:sp>
      <p:sp>
        <p:nvSpPr>
          <p:cNvPr id="4" name="Rectangle 8"/>
          <p:cNvSpPr>
            <a:spLocks noGrp="1" noChangeArrowheads="1"/>
          </p:cNvSpPr>
          <p:nvPr>
            <p:ph type="sldNum" sz="quarter" idx="12"/>
          </p:nvPr>
        </p:nvSpPr>
        <p:spPr>
          <a:ln/>
        </p:spPr>
        <p:txBody>
          <a:bodyPr/>
          <a:lstStyle>
            <a:lvl1pPr>
              <a:defRPr/>
            </a:lvl1pPr>
          </a:lstStyle>
          <a:p>
            <a:pPr>
              <a:defRPr/>
            </a:pPr>
            <a:fld id="{EC452AC1-12F4-49F1-A97D-E47D84D1E1F7}" type="slidenum">
              <a:rPr lang="nl-NL"/>
              <a:pPr>
                <a:defRPr/>
              </a:pPr>
              <a:t>‹#›</a:t>
            </a:fld>
            <a:endParaRPr lang="nl-NL"/>
          </a:p>
        </p:txBody>
      </p:sp>
    </p:spTree>
    <p:extLst>
      <p:ext uri="{BB962C8B-B14F-4D97-AF65-F5344CB8AC3E}">
        <p14:creationId xmlns:p14="http://schemas.microsoft.com/office/powerpoint/2010/main" val="2793279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7CFB4F83-41D7-451D-9C08-DCFAADF30412}" type="slidenum">
              <a:rPr lang="nl-NL"/>
              <a:pPr>
                <a:defRPr/>
              </a:pPr>
              <a:t>‹#›</a:t>
            </a:fld>
            <a:endParaRPr lang="nl-NL"/>
          </a:p>
        </p:txBody>
      </p:sp>
    </p:spTree>
    <p:extLst>
      <p:ext uri="{BB962C8B-B14F-4D97-AF65-F5344CB8AC3E}">
        <p14:creationId xmlns:p14="http://schemas.microsoft.com/office/powerpoint/2010/main" val="235942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802C5BB6-23A6-4F00-B417-AF79DE267A01}" type="slidenum">
              <a:rPr lang="nl-NL"/>
              <a:pPr>
                <a:defRPr/>
              </a:pPr>
              <a:t>‹#›</a:t>
            </a:fld>
            <a:endParaRPr lang="nl-NL"/>
          </a:p>
        </p:txBody>
      </p:sp>
    </p:spTree>
    <p:extLst>
      <p:ext uri="{BB962C8B-B14F-4D97-AF65-F5344CB8AC3E}">
        <p14:creationId xmlns:p14="http://schemas.microsoft.com/office/powerpoint/2010/main" val="3443305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7C405A45-9F16-4173-8864-5DBE2C45F720}" type="slidenum">
              <a:rPr lang="nl-NL"/>
              <a:pPr>
                <a:defRPr/>
              </a:pPr>
              <a:t>‹#›</a:t>
            </a:fld>
            <a:endParaRPr lang="nl-NL"/>
          </a:p>
        </p:txBody>
      </p:sp>
    </p:spTree>
    <p:extLst>
      <p:ext uri="{BB962C8B-B14F-4D97-AF65-F5344CB8AC3E}">
        <p14:creationId xmlns:p14="http://schemas.microsoft.com/office/powerpoint/2010/main" val="651065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0"/>
            <a:ext cx="1979612" cy="611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9138" y="0"/>
            <a:ext cx="5788025"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76ECFAEF-2168-4DEF-9ED0-AE566F007F44}" type="slidenum">
              <a:rPr lang="nl-NL"/>
              <a:pPr>
                <a:defRPr/>
              </a:pPr>
              <a:t>‹#›</a:t>
            </a:fld>
            <a:endParaRPr lang="nl-NL"/>
          </a:p>
        </p:txBody>
      </p:sp>
    </p:spTree>
    <p:extLst>
      <p:ext uri="{BB962C8B-B14F-4D97-AF65-F5344CB8AC3E}">
        <p14:creationId xmlns:p14="http://schemas.microsoft.com/office/powerpoint/2010/main" val="1289364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0" y="836613"/>
            <a:ext cx="9177338" cy="6021387"/>
          </a:xfrm>
          <a:prstGeom prst="rect">
            <a:avLst/>
          </a:prstGeom>
          <a:gradFill rotWithShape="1">
            <a:gsLst>
              <a:gs pos="0">
                <a:srgbClr val="158CAF"/>
              </a:gs>
              <a:gs pos="100000">
                <a:srgbClr val="0A415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bg1"/>
                </a:solidFill>
                <a:latin typeface="Arial" charset="0"/>
                <a:cs typeface="Arial" charset="0"/>
              </a:defRPr>
            </a:lvl1pPr>
            <a:lvl2pPr marL="742950" indent="-285750" eaLnBrk="0" hangingPunct="0">
              <a:defRPr sz="2400">
                <a:solidFill>
                  <a:schemeClr val="bg1"/>
                </a:solidFill>
                <a:latin typeface="Arial" charset="0"/>
                <a:cs typeface="Arial" charset="0"/>
              </a:defRPr>
            </a:lvl2pPr>
            <a:lvl3pPr marL="1143000" indent="-228600" eaLnBrk="0" hangingPunct="0">
              <a:defRPr sz="2400">
                <a:solidFill>
                  <a:schemeClr val="bg1"/>
                </a:solidFill>
                <a:latin typeface="Arial" charset="0"/>
                <a:cs typeface="Arial" charset="0"/>
              </a:defRPr>
            </a:lvl3pPr>
            <a:lvl4pPr marL="1600200" indent="-228600" eaLnBrk="0" hangingPunct="0">
              <a:defRPr sz="2400">
                <a:solidFill>
                  <a:schemeClr val="bg1"/>
                </a:solidFill>
                <a:latin typeface="Arial" charset="0"/>
                <a:cs typeface="Arial" charset="0"/>
              </a:defRPr>
            </a:lvl4pPr>
            <a:lvl5pPr marL="2057400" indent="-228600" eaLnBrk="0" hangingPunct="0">
              <a:defRPr sz="2400">
                <a:solidFill>
                  <a:schemeClr val="bg1"/>
                </a:solidFill>
                <a:latin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cs typeface="Arial" charset="0"/>
              </a:defRPr>
            </a:lvl9pPr>
          </a:lstStyle>
          <a:p>
            <a:pPr eaLnBrk="1" hangingPunct="1">
              <a:spcBef>
                <a:spcPct val="50000"/>
              </a:spcBef>
            </a:pPr>
            <a:endParaRPr lang="nl-BE" sz="1800">
              <a:solidFill>
                <a:schemeClr val="tx1"/>
              </a:solidFill>
            </a:endParaRPr>
          </a:p>
        </p:txBody>
      </p:sp>
      <p:pic>
        <p:nvPicPr>
          <p:cNvPr id="4" name="Picture 9" descr="KULLOGO_RGB 1CM_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2479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3" descr="HR_CORPORATE-versi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60588"/>
            <a:ext cx="159702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KULsedes_K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15888"/>
            <a:ext cx="3698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5"/>
          <p:cNvSpPr>
            <a:spLocks noGrp="1" noChangeArrowheads="1"/>
          </p:cNvSpPr>
          <p:nvPr>
            <p:ph type="ctrTitle"/>
          </p:nvPr>
        </p:nvSpPr>
        <p:spPr>
          <a:xfrm>
            <a:off x="3238500" y="2159000"/>
            <a:ext cx="5399088" cy="3238500"/>
          </a:xfrm>
        </p:spPr>
        <p:txBody>
          <a:bodyPr tIns="0" bIns="0" anchor="t"/>
          <a:lstStyle>
            <a:lvl1pPr>
              <a:defRPr/>
            </a:lvl1pPr>
          </a:lstStyle>
          <a:p>
            <a:pPr lvl="0"/>
            <a:r>
              <a:rPr lang="en-US" noProof="0" smtClean="0"/>
              <a:t>Click to edit Master title style</a:t>
            </a:r>
            <a:endParaRPr lang="nl-NL" noProof="0" smtClean="0"/>
          </a:p>
        </p:txBody>
      </p:sp>
      <p:sp>
        <p:nvSpPr>
          <p:cNvPr id="7" name="Rectangle 4"/>
          <p:cNvSpPr>
            <a:spLocks noGrp="1" noChangeArrowheads="1"/>
          </p:cNvSpPr>
          <p:nvPr>
            <p:ph type="dt" sz="half" idx="10"/>
          </p:nvPr>
        </p:nvSpPr>
        <p:spPr>
          <a:xfrm>
            <a:off x="3238500" y="6369050"/>
            <a:ext cx="1258888" cy="360363"/>
          </a:xfrm>
        </p:spPr>
        <p:txBody>
          <a:bodyPr/>
          <a:lstStyle>
            <a:lvl1pPr>
              <a:defRPr smtClean="0">
                <a:solidFill>
                  <a:schemeClr val="bg1"/>
                </a:solidFill>
              </a:defRPr>
            </a:lvl1pPr>
          </a:lstStyle>
          <a:p>
            <a:pPr>
              <a:defRPr/>
            </a:pPr>
            <a:endParaRPr lang="nl-NL"/>
          </a:p>
        </p:txBody>
      </p:sp>
      <p:sp>
        <p:nvSpPr>
          <p:cNvPr id="8" name="Rectangle 8"/>
          <p:cNvSpPr>
            <a:spLocks noGrp="1" noChangeArrowheads="1"/>
          </p:cNvSpPr>
          <p:nvPr>
            <p:ph type="sldNum" sz="quarter" idx="11"/>
          </p:nvPr>
        </p:nvSpPr>
        <p:spPr>
          <a:xfrm>
            <a:off x="7556500" y="6369050"/>
            <a:ext cx="1079500" cy="3603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defRPr smtClean="0">
                <a:solidFill>
                  <a:schemeClr val="bg1"/>
                </a:solidFill>
              </a:defRPr>
            </a:lvl1pPr>
          </a:lstStyle>
          <a:p>
            <a:pPr>
              <a:defRPr/>
            </a:pPr>
            <a:fld id="{309444D4-4C5F-4DC0-BCB3-1EA0C98E7A8A}" type="slidenum">
              <a:rPr lang="nl-NL" smtClean="0"/>
              <a:pPr>
                <a:defRPr/>
              </a:pPr>
              <a:t>‹#›</a:t>
            </a:fld>
            <a:endParaRPr lang="nl-NL"/>
          </a:p>
        </p:txBody>
      </p:sp>
      <p:sp>
        <p:nvSpPr>
          <p:cNvPr id="9" name="Rectangle 9"/>
          <p:cNvSpPr>
            <a:spLocks noGrp="1" noChangeArrowheads="1"/>
          </p:cNvSpPr>
          <p:nvPr>
            <p:ph type="ftr" sz="quarter" idx="12"/>
          </p:nvPr>
        </p:nvSpPr>
        <p:spPr>
          <a:xfrm>
            <a:off x="4678363" y="6369050"/>
            <a:ext cx="2698750" cy="360363"/>
          </a:xfrm>
        </p:spPr>
        <p:txBody>
          <a:bodyPr lIns="0" tIns="0" rIns="0" bIns="0"/>
          <a:lstStyle>
            <a:lvl1pPr>
              <a:defRPr smtClean="0">
                <a:solidFill>
                  <a:schemeClr val="bg1"/>
                </a:solidFill>
              </a:defRPr>
            </a:lvl1pPr>
          </a:lstStyle>
          <a:p>
            <a:pPr>
              <a:defRPr/>
            </a:pPr>
            <a:endParaRPr lang="nl-NL"/>
          </a:p>
        </p:txBody>
      </p:sp>
    </p:spTree>
    <p:extLst>
      <p:ext uri="{BB962C8B-B14F-4D97-AF65-F5344CB8AC3E}">
        <p14:creationId xmlns:p14="http://schemas.microsoft.com/office/powerpoint/2010/main" val="3509255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C46634-58C6-4568-A3D0-DECF1BA18E5F}" type="slidenum">
              <a:rPr lang="nl-NL" smtClean="0"/>
              <a:pPr>
                <a:defRPr/>
              </a:pPr>
              <a:t>‹#›</a:t>
            </a:fld>
            <a:endParaRPr lang="nl-NL"/>
          </a:p>
        </p:txBody>
      </p:sp>
      <p:sp>
        <p:nvSpPr>
          <p:cNvPr id="5" name="Rectangle 7"/>
          <p:cNvSpPr>
            <a:spLocks noGrp="1" noChangeArrowheads="1"/>
          </p:cNvSpPr>
          <p:nvPr>
            <p:ph type="dt" sz="half" idx="11"/>
          </p:nvPr>
        </p:nvSpPr>
        <p:spPr>
          <a:ln/>
        </p:spPr>
        <p:txBody>
          <a:bodyPr/>
          <a:lstStyle>
            <a:lvl1pPr>
              <a:defRPr/>
            </a:lvl1pPr>
          </a:lstStyle>
          <a:p>
            <a:pPr>
              <a:defRPr/>
            </a:pPr>
            <a:endParaRPr lang="nl-NL"/>
          </a:p>
        </p:txBody>
      </p:sp>
      <p:sp>
        <p:nvSpPr>
          <p:cNvPr id="6" name="Rectangle 8"/>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009574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FF01FE0-7A38-4E48-8D45-B9FB90E54D11}" type="slidenum">
              <a:rPr lang="nl-NL" smtClean="0"/>
              <a:pPr>
                <a:defRPr/>
              </a:pPr>
              <a:t>‹#›</a:t>
            </a:fld>
            <a:endParaRPr lang="nl-NL"/>
          </a:p>
        </p:txBody>
      </p:sp>
      <p:sp>
        <p:nvSpPr>
          <p:cNvPr id="5" name="Rectangle 7"/>
          <p:cNvSpPr>
            <a:spLocks noGrp="1" noChangeArrowheads="1"/>
          </p:cNvSpPr>
          <p:nvPr>
            <p:ph type="dt" sz="half" idx="11"/>
          </p:nvPr>
        </p:nvSpPr>
        <p:spPr>
          <a:ln/>
        </p:spPr>
        <p:txBody>
          <a:bodyPr/>
          <a:lstStyle>
            <a:lvl1pPr>
              <a:defRPr/>
            </a:lvl1pPr>
          </a:lstStyle>
          <a:p>
            <a:pPr>
              <a:defRPr/>
            </a:pPr>
            <a:endParaRPr lang="nl-NL"/>
          </a:p>
        </p:txBody>
      </p:sp>
      <p:sp>
        <p:nvSpPr>
          <p:cNvPr id="6" name="Rectangle 8"/>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512746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9138" y="1439863"/>
            <a:ext cx="3883025"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4563" y="1439863"/>
            <a:ext cx="3884612"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CC2627A-D6ED-4C39-BDD4-ED116EEF2B26}" type="slidenum">
              <a:rPr lang="nl-NL" smtClean="0"/>
              <a:pPr>
                <a:defRPr/>
              </a:pPr>
              <a:t>‹#›</a:t>
            </a:fld>
            <a:endParaRPr lang="nl-NL"/>
          </a:p>
        </p:txBody>
      </p:sp>
      <p:sp>
        <p:nvSpPr>
          <p:cNvPr id="6" name="Rectangle 7"/>
          <p:cNvSpPr>
            <a:spLocks noGrp="1" noChangeArrowheads="1"/>
          </p:cNvSpPr>
          <p:nvPr>
            <p:ph type="dt" sz="half" idx="11"/>
          </p:nvPr>
        </p:nvSpPr>
        <p:spPr>
          <a:ln/>
        </p:spPr>
        <p:txBody>
          <a:bodyPr/>
          <a:lstStyle>
            <a:lvl1pPr>
              <a:defRPr/>
            </a:lvl1pPr>
          </a:lstStyle>
          <a:p>
            <a:pPr>
              <a:defRPr/>
            </a:pPr>
            <a:endParaRPr lang="nl-NL"/>
          </a:p>
        </p:txBody>
      </p:sp>
      <p:sp>
        <p:nvSpPr>
          <p:cNvPr id="7" name="Rectangle 8"/>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221935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4E8B2DF-9708-423D-B596-63D4E2D47D5E}" type="slidenum">
              <a:rPr lang="nl-NL" smtClean="0"/>
              <a:pPr>
                <a:defRPr/>
              </a:pPr>
              <a:t>‹#›</a:t>
            </a:fld>
            <a:endParaRPr lang="nl-NL"/>
          </a:p>
        </p:txBody>
      </p:sp>
      <p:sp>
        <p:nvSpPr>
          <p:cNvPr id="8" name="Rectangle 7"/>
          <p:cNvSpPr>
            <a:spLocks noGrp="1" noChangeArrowheads="1"/>
          </p:cNvSpPr>
          <p:nvPr>
            <p:ph type="dt" sz="half" idx="11"/>
          </p:nvPr>
        </p:nvSpPr>
        <p:spPr>
          <a:ln/>
        </p:spPr>
        <p:txBody>
          <a:bodyPr/>
          <a:lstStyle>
            <a:lvl1pPr>
              <a:defRPr/>
            </a:lvl1pPr>
          </a:lstStyle>
          <a:p>
            <a:pPr>
              <a:defRPr/>
            </a:pPr>
            <a:endParaRPr lang="nl-NL"/>
          </a:p>
        </p:txBody>
      </p:sp>
      <p:sp>
        <p:nvSpPr>
          <p:cNvPr id="9" name="Rectangle 8"/>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04913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9138" y="1439863"/>
            <a:ext cx="3883025"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4563" y="1439863"/>
            <a:ext cx="3884612"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1367D281-0B5A-4F77-A290-A8B87CC3F52B}" type="slidenum">
              <a:rPr lang="en-US" smtClean="0"/>
              <a:t>‹#›</a:t>
            </a:fld>
            <a:endParaRPr lang="en-US"/>
          </a:p>
        </p:txBody>
      </p:sp>
      <p:sp>
        <p:nvSpPr>
          <p:cNvPr id="6" name="Rectangle 7"/>
          <p:cNvSpPr>
            <a:spLocks noGrp="1" noChangeArrowheads="1"/>
          </p:cNvSpPr>
          <p:nvPr>
            <p:ph type="dt" sz="half" idx="11"/>
          </p:nvPr>
        </p:nvSpPr>
        <p:spPr>
          <a:ln/>
        </p:spPr>
        <p:txBody>
          <a:bodyPr/>
          <a:lstStyle>
            <a:lvl1pPr>
              <a:defRPr/>
            </a:lvl1pPr>
          </a:lstStyle>
          <a:p>
            <a:endParaRPr lang="en-US"/>
          </a:p>
        </p:txBody>
      </p:sp>
      <p:sp>
        <p:nvSpPr>
          <p:cNvPr id="7" name="Rectangle 8"/>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4221935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F36C7E1-C952-47DF-9FA5-DF72F2C6A96C}" type="slidenum">
              <a:rPr lang="nl-NL" smtClean="0"/>
              <a:pPr>
                <a:defRPr/>
              </a:pPr>
              <a:t>‹#›</a:t>
            </a:fld>
            <a:endParaRPr lang="nl-NL"/>
          </a:p>
        </p:txBody>
      </p:sp>
      <p:sp>
        <p:nvSpPr>
          <p:cNvPr id="4" name="Rectangle 7"/>
          <p:cNvSpPr>
            <a:spLocks noGrp="1" noChangeArrowheads="1"/>
          </p:cNvSpPr>
          <p:nvPr>
            <p:ph type="dt" sz="half" idx="11"/>
          </p:nvPr>
        </p:nvSpPr>
        <p:spPr>
          <a:ln/>
        </p:spPr>
        <p:txBody>
          <a:bodyPr/>
          <a:lstStyle>
            <a:lvl1pPr>
              <a:defRPr/>
            </a:lvl1pPr>
          </a:lstStyle>
          <a:p>
            <a:pPr>
              <a:defRPr/>
            </a:pPr>
            <a:endParaRPr lang="nl-NL"/>
          </a:p>
        </p:txBody>
      </p:sp>
      <p:sp>
        <p:nvSpPr>
          <p:cNvPr id="5" name="Rectangle 8"/>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758605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C452AC1-12F4-49F1-A97D-E47D84D1E1F7}" type="slidenum">
              <a:rPr lang="nl-NL" smtClean="0"/>
              <a:pPr>
                <a:defRPr/>
              </a:pPr>
              <a:t>‹#›</a:t>
            </a:fld>
            <a:endParaRPr lang="nl-NL"/>
          </a:p>
        </p:txBody>
      </p:sp>
      <p:sp>
        <p:nvSpPr>
          <p:cNvPr id="3" name="Rectangle 7"/>
          <p:cNvSpPr>
            <a:spLocks noGrp="1" noChangeArrowheads="1"/>
          </p:cNvSpPr>
          <p:nvPr>
            <p:ph type="dt" sz="half" idx="11"/>
          </p:nvPr>
        </p:nvSpPr>
        <p:spPr>
          <a:ln/>
        </p:spPr>
        <p:txBody>
          <a:bodyPr/>
          <a:lstStyle>
            <a:lvl1pPr>
              <a:defRPr/>
            </a:lvl1pPr>
          </a:lstStyle>
          <a:p>
            <a:pPr>
              <a:defRPr/>
            </a:pPr>
            <a:endParaRPr lang="nl-NL"/>
          </a:p>
        </p:txBody>
      </p:sp>
      <p:sp>
        <p:nvSpPr>
          <p:cNvPr id="4" name="Rectangle 8"/>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604804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CFB4F83-41D7-451D-9C08-DCFAADF30412}" type="slidenum">
              <a:rPr lang="nl-NL" smtClean="0"/>
              <a:pPr>
                <a:defRPr/>
              </a:pPr>
              <a:t>‹#›</a:t>
            </a:fld>
            <a:endParaRPr lang="nl-NL"/>
          </a:p>
        </p:txBody>
      </p:sp>
      <p:sp>
        <p:nvSpPr>
          <p:cNvPr id="6" name="Rectangle 7"/>
          <p:cNvSpPr>
            <a:spLocks noGrp="1" noChangeArrowheads="1"/>
          </p:cNvSpPr>
          <p:nvPr>
            <p:ph type="dt" sz="half" idx="11"/>
          </p:nvPr>
        </p:nvSpPr>
        <p:spPr>
          <a:ln/>
        </p:spPr>
        <p:txBody>
          <a:bodyPr/>
          <a:lstStyle>
            <a:lvl1pPr>
              <a:defRPr/>
            </a:lvl1pPr>
          </a:lstStyle>
          <a:p>
            <a:pPr>
              <a:defRPr/>
            </a:pPr>
            <a:endParaRPr lang="nl-NL"/>
          </a:p>
        </p:txBody>
      </p:sp>
      <p:sp>
        <p:nvSpPr>
          <p:cNvPr id="7" name="Rectangle 8"/>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690690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02C5BB6-23A6-4F00-B417-AF79DE267A01}" type="slidenum">
              <a:rPr lang="nl-NL" smtClean="0"/>
              <a:pPr>
                <a:defRPr/>
              </a:pPr>
              <a:t>‹#›</a:t>
            </a:fld>
            <a:endParaRPr lang="nl-NL"/>
          </a:p>
        </p:txBody>
      </p:sp>
      <p:sp>
        <p:nvSpPr>
          <p:cNvPr id="6" name="Rectangle 7"/>
          <p:cNvSpPr>
            <a:spLocks noGrp="1" noChangeArrowheads="1"/>
          </p:cNvSpPr>
          <p:nvPr>
            <p:ph type="dt" sz="half" idx="11"/>
          </p:nvPr>
        </p:nvSpPr>
        <p:spPr>
          <a:ln/>
        </p:spPr>
        <p:txBody>
          <a:bodyPr/>
          <a:lstStyle>
            <a:lvl1pPr>
              <a:defRPr/>
            </a:lvl1pPr>
          </a:lstStyle>
          <a:p>
            <a:pPr>
              <a:defRPr/>
            </a:pPr>
            <a:endParaRPr lang="nl-NL"/>
          </a:p>
        </p:txBody>
      </p:sp>
      <p:sp>
        <p:nvSpPr>
          <p:cNvPr id="7" name="Rectangle 8"/>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74580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C405A45-9F16-4173-8864-5DBE2C45F720}" type="slidenum">
              <a:rPr lang="nl-NL" smtClean="0"/>
              <a:pPr>
                <a:defRPr/>
              </a:pPr>
              <a:t>‹#›</a:t>
            </a:fld>
            <a:endParaRPr lang="nl-NL"/>
          </a:p>
        </p:txBody>
      </p:sp>
      <p:sp>
        <p:nvSpPr>
          <p:cNvPr id="5" name="Rectangle 7"/>
          <p:cNvSpPr>
            <a:spLocks noGrp="1" noChangeArrowheads="1"/>
          </p:cNvSpPr>
          <p:nvPr>
            <p:ph type="dt" sz="half" idx="11"/>
          </p:nvPr>
        </p:nvSpPr>
        <p:spPr>
          <a:ln/>
        </p:spPr>
        <p:txBody>
          <a:bodyPr/>
          <a:lstStyle>
            <a:lvl1pPr>
              <a:defRPr/>
            </a:lvl1pPr>
          </a:lstStyle>
          <a:p>
            <a:pPr>
              <a:defRPr/>
            </a:pPr>
            <a:endParaRPr lang="nl-NL"/>
          </a:p>
        </p:txBody>
      </p:sp>
      <p:sp>
        <p:nvSpPr>
          <p:cNvPr id="6" name="Rectangle 8"/>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91239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0"/>
            <a:ext cx="1979612" cy="611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9138" y="0"/>
            <a:ext cx="5788025"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6ECFAEF-2168-4DEF-9ED0-AE566F007F44}" type="slidenum">
              <a:rPr lang="nl-NL" smtClean="0"/>
              <a:pPr>
                <a:defRPr/>
              </a:pPr>
              <a:t>‹#›</a:t>
            </a:fld>
            <a:endParaRPr lang="nl-NL"/>
          </a:p>
        </p:txBody>
      </p:sp>
      <p:sp>
        <p:nvSpPr>
          <p:cNvPr id="5" name="Rectangle 7"/>
          <p:cNvSpPr>
            <a:spLocks noGrp="1" noChangeArrowheads="1"/>
          </p:cNvSpPr>
          <p:nvPr>
            <p:ph type="dt" sz="half" idx="11"/>
          </p:nvPr>
        </p:nvSpPr>
        <p:spPr>
          <a:ln/>
        </p:spPr>
        <p:txBody>
          <a:bodyPr/>
          <a:lstStyle>
            <a:lvl1pPr>
              <a:defRPr/>
            </a:lvl1pPr>
          </a:lstStyle>
          <a:p>
            <a:pPr>
              <a:defRPr/>
            </a:pPr>
            <a:endParaRPr lang="nl-NL"/>
          </a:p>
        </p:txBody>
      </p:sp>
      <p:sp>
        <p:nvSpPr>
          <p:cNvPr id="6" name="Rectangle 8"/>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841654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140113B3-8D08-4B93-B250-AA030E0976E9}" type="slidenum">
              <a:rPr lang="nl-NL"/>
              <a:pPr>
                <a:defRPr/>
              </a:pPr>
              <a:t>‹#›</a:t>
            </a:fld>
            <a:endParaRPr lang="nl-NL"/>
          </a:p>
        </p:txBody>
      </p:sp>
    </p:spTree>
    <p:extLst>
      <p:ext uri="{BB962C8B-B14F-4D97-AF65-F5344CB8AC3E}">
        <p14:creationId xmlns:p14="http://schemas.microsoft.com/office/powerpoint/2010/main" val="1254709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B6B285DD-2E46-468B-8597-D6E6AFD9345F}" type="slidenum">
              <a:rPr lang="nl-NL"/>
              <a:pPr>
                <a:defRPr/>
              </a:pPr>
              <a:t>‹#›</a:t>
            </a:fld>
            <a:endParaRPr lang="nl-NL"/>
          </a:p>
        </p:txBody>
      </p:sp>
    </p:spTree>
    <p:extLst>
      <p:ext uri="{BB962C8B-B14F-4D97-AF65-F5344CB8AC3E}">
        <p14:creationId xmlns:p14="http://schemas.microsoft.com/office/powerpoint/2010/main" val="1253393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F8231C32-6F52-4622-AA03-42FEE60DB8A0}" type="slidenum">
              <a:rPr lang="nl-NL"/>
              <a:pPr>
                <a:defRPr/>
              </a:pPr>
              <a:t>‹#›</a:t>
            </a:fld>
            <a:endParaRPr lang="nl-NL"/>
          </a:p>
        </p:txBody>
      </p:sp>
    </p:spTree>
    <p:extLst>
      <p:ext uri="{BB962C8B-B14F-4D97-AF65-F5344CB8AC3E}">
        <p14:creationId xmlns:p14="http://schemas.microsoft.com/office/powerpoint/2010/main" val="2282583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FD70E70B-6F39-4DDE-A8CB-4DA9B7645344}" type="slidenum">
              <a:rPr lang="nl-NL"/>
              <a:pPr>
                <a:defRPr/>
              </a:pPr>
              <a:t>‹#›</a:t>
            </a:fld>
            <a:endParaRPr lang="nl-NL"/>
          </a:p>
        </p:txBody>
      </p:sp>
    </p:spTree>
    <p:extLst>
      <p:ext uri="{BB962C8B-B14F-4D97-AF65-F5344CB8AC3E}">
        <p14:creationId xmlns:p14="http://schemas.microsoft.com/office/powerpoint/2010/main" val="136724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1367D281-0B5A-4F77-A290-A8B87CC3F52B}" type="slidenum">
              <a:rPr lang="en-US" smtClean="0"/>
              <a:t>‹#›</a:t>
            </a:fld>
            <a:endParaRPr lang="en-US"/>
          </a:p>
        </p:txBody>
      </p:sp>
      <p:sp>
        <p:nvSpPr>
          <p:cNvPr id="8" name="Rectangle 7"/>
          <p:cNvSpPr>
            <a:spLocks noGrp="1" noChangeArrowheads="1"/>
          </p:cNvSpPr>
          <p:nvPr>
            <p:ph type="dt" sz="half" idx="11"/>
          </p:nvPr>
        </p:nvSpPr>
        <p:spPr>
          <a:ln/>
        </p:spPr>
        <p:txBody>
          <a:bodyPr/>
          <a:lstStyle>
            <a:lvl1pPr>
              <a:defRPr/>
            </a:lvl1pPr>
          </a:lstStyle>
          <a:p>
            <a:endParaRPr lang="en-US"/>
          </a:p>
        </p:txBody>
      </p:sp>
      <p:sp>
        <p:nvSpPr>
          <p:cNvPr id="9" name="Rectangle 8"/>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049132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438275"/>
            <a:ext cx="38830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6150" y="1438275"/>
            <a:ext cx="3884613"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81D1F823-60A5-4FFF-9729-F852BBC0DF4E}" type="slidenum">
              <a:rPr lang="nl-NL"/>
              <a:pPr>
                <a:defRPr/>
              </a:pPr>
              <a:t>‹#›</a:t>
            </a:fld>
            <a:endParaRPr lang="nl-NL"/>
          </a:p>
        </p:txBody>
      </p:sp>
    </p:spTree>
    <p:extLst>
      <p:ext uri="{BB962C8B-B14F-4D97-AF65-F5344CB8AC3E}">
        <p14:creationId xmlns:p14="http://schemas.microsoft.com/office/powerpoint/2010/main" val="1313130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nl-NL"/>
          </a:p>
        </p:txBody>
      </p:sp>
      <p:sp>
        <p:nvSpPr>
          <p:cNvPr id="8" name="Rectangle 7"/>
          <p:cNvSpPr>
            <a:spLocks noGrp="1" noChangeArrowheads="1"/>
          </p:cNvSpPr>
          <p:nvPr>
            <p:ph type="ftr" sz="quarter" idx="11"/>
          </p:nvPr>
        </p:nvSpPr>
        <p:spPr>
          <a:ln/>
        </p:spPr>
        <p:txBody>
          <a:bodyPr/>
          <a:lstStyle>
            <a:lvl1pPr>
              <a:defRPr/>
            </a:lvl1pPr>
          </a:lstStyle>
          <a:p>
            <a:pPr>
              <a:defRPr/>
            </a:pPr>
            <a:endParaRPr lang="nl-NL"/>
          </a:p>
        </p:txBody>
      </p:sp>
      <p:sp>
        <p:nvSpPr>
          <p:cNvPr id="9" name="Rectangle 8"/>
          <p:cNvSpPr>
            <a:spLocks noGrp="1" noChangeArrowheads="1"/>
          </p:cNvSpPr>
          <p:nvPr>
            <p:ph type="sldNum" sz="quarter" idx="12"/>
          </p:nvPr>
        </p:nvSpPr>
        <p:spPr>
          <a:ln/>
        </p:spPr>
        <p:txBody>
          <a:bodyPr/>
          <a:lstStyle>
            <a:lvl1pPr>
              <a:defRPr/>
            </a:lvl1pPr>
          </a:lstStyle>
          <a:p>
            <a:pPr>
              <a:defRPr/>
            </a:pPr>
            <a:fld id="{96829604-58F3-4A59-9985-E32F0978D570}" type="slidenum">
              <a:rPr lang="nl-NL"/>
              <a:pPr>
                <a:defRPr/>
              </a:pPr>
              <a:t>‹#›</a:t>
            </a:fld>
            <a:endParaRPr lang="nl-NL"/>
          </a:p>
        </p:txBody>
      </p:sp>
    </p:spTree>
    <p:extLst>
      <p:ext uri="{BB962C8B-B14F-4D97-AF65-F5344CB8AC3E}">
        <p14:creationId xmlns:p14="http://schemas.microsoft.com/office/powerpoint/2010/main" val="3945413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nl-NL"/>
          </a:p>
        </p:txBody>
      </p:sp>
      <p:sp>
        <p:nvSpPr>
          <p:cNvPr id="4" name="Rectangle 7"/>
          <p:cNvSpPr>
            <a:spLocks noGrp="1" noChangeArrowheads="1"/>
          </p:cNvSpPr>
          <p:nvPr>
            <p:ph type="ftr" sz="quarter" idx="11"/>
          </p:nvPr>
        </p:nvSpPr>
        <p:spPr>
          <a:ln/>
        </p:spPr>
        <p:txBody>
          <a:bodyPr/>
          <a:lstStyle>
            <a:lvl1pPr>
              <a:defRPr/>
            </a:lvl1pPr>
          </a:lstStyle>
          <a:p>
            <a:pPr>
              <a:defRPr/>
            </a:pPr>
            <a:endParaRPr lang="nl-NL"/>
          </a:p>
        </p:txBody>
      </p:sp>
      <p:sp>
        <p:nvSpPr>
          <p:cNvPr id="5" name="Rectangle 8"/>
          <p:cNvSpPr>
            <a:spLocks noGrp="1" noChangeArrowheads="1"/>
          </p:cNvSpPr>
          <p:nvPr>
            <p:ph type="sldNum" sz="quarter" idx="12"/>
          </p:nvPr>
        </p:nvSpPr>
        <p:spPr>
          <a:ln/>
        </p:spPr>
        <p:txBody>
          <a:bodyPr/>
          <a:lstStyle>
            <a:lvl1pPr>
              <a:defRPr/>
            </a:lvl1pPr>
          </a:lstStyle>
          <a:p>
            <a:pPr>
              <a:defRPr/>
            </a:pPr>
            <a:fld id="{6F4BC01D-52FF-48E8-9FD2-0F5F81150BAC}" type="slidenum">
              <a:rPr lang="nl-NL"/>
              <a:pPr>
                <a:defRPr/>
              </a:pPr>
              <a:t>‹#›</a:t>
            </a:fld>
            <a:endParaRPr lang="nl-NL"/>
          </a:p>
        </p:txBody>
      </p:sp>
    </p:spTree>
    <p:extLst>
      <p:ext uri="{BB962C8B-B14F-4D97-AF65-F5344CB8AC3E}">
        <p14:creationId xmlns:p14="http://schemas.microsoft.com/office/powerpoint/2010/main" val="2142713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nl-NL"/>
          </a:p>
        </p:txBody>
      </p:sp>
      <p:sp>
        <p:nvSpPr>
          <p:cNvPr id="3" name="Rectangle 7"/>
          <p:cNvSpPr>
            <a:spLocks noGrp="1" noChangeArrowheads="1"/>
          </p:cNvSpPr>
          <p:nvPr>
            <p:ph type="ftr" sz="quarter" idx="11"/>
          </p:nvPr>
        </p:nvSpPr>
        <p:spPr>
          <a:ln/>
        </p:spPr>
        <p:txBody>
          <a:bodyPr/>
          <a:lstStyle>
            <a:lvl1pPr>
              <a:defRPr/>
            </a:lvl1pPr>
          </a:lstStyle>
          <a:p>
            <a:pPr>
              <a:defRPr/>
            </a:pPr>
            <a:endParaRPr lang="nl-NL"/>
          </a:p>
        </p:txBody>
      </p:sp>
      <p:sp>
        <p:nvSpPr>
          <p:cNvPr id="4" name="Rectangle 8"/>
          <p:cNvSpPr>
            <a:spLocks noGrp="1" noChangeArrowheads="1"/>
          </p:cNvSpPr>
          <p:nvPr>
            <p:ph type="sldNum" sz="quarter" idx="12"/>
          </p:nvPr>
        </p:nvSpPr>
        <p:spPr>
          <a:ln/>
        </p:spPr>
        <p:txBody>
          <a:bodyPr/>
          <a:lstStyle>
            <a:lvl1pPr>
              <a:defRPr/>
            </a:lvl1pPr>
          </a:lstStyle>
          <a:p>
            <a:pPr>
              <a:defRPr/>
            </a:pPr>
            <a:fld id="{B5C7C83B-511E-4665-908D-FD97FC50D8B5}" type="slidenum">
              <a:rPr lang="nl-NL"/>
              <a:pPr>
                <a:defRPr/>
              </a:pPr>
              <a:t>‹#›</a:t>
            </a:fld>
            <a:endParaRPr lang="nl-NL"/>
          </a:p>
        </p:txBody>
      </p:sp>
    </p:spTree>
    <p:extLst>
      <p:ext uri="{BB962C8B-B14F-4D97-AF65-F5344CB8AC3E}">
        <p14:creationId xmlns:p14="http://schemas.microsoft.com/office/powerpoint/2010/main" val="2621756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646CEF29-690E-4F71-9C4C-8E2CF712E824}" type="slidenum">
              <a:rPr lang="nl-NL"/>
              <a:pPr>
                <a:defRPr/>
              </a:pPr>
              <a:t>‹#›</a:t>
            </a:fld>
            <a:endParaRPr lang="nl-NL"/>
          </a:p>
        </p:txBody>
      </p:sp>
    </p:spTree>
    <p:extLst>
      <p:ext uri="{BB962C8B-B14F-4D97-AF65-F5344CB8AC3E}">
        <p14:creationId xmlns:p14="http://schemas.microsoft.com/office/powerpoint/2010/main" val="1277307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AF26FC53-D681-4D7B-88F5-6FEA855F3078}" type="slidenum">
              <a:rPr lang="nl-NL"/>
              <a:pPr>
                <a:defRPr/>
              </a:pPr>
              <a:t>‹#›</a:t>
            </a:fld>
            <a:endParaRPr lang="nl-NL"/>
          </a:p>
        </p:txBody>
      </p:sp>
    </p:spTree>
    <p:extLst>
      <p:ext uri="{BB962C8B-B14F-4D97-AF65-F5344CB8AC3E}">
        <p14:creationId xmlns:p14="http://schemas.microsoft.com/office/powerpoint/2010/main" val="856095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19F9E898-AA7C-449C-9EE6-8D823D3FEB8E}" type="slidenum">
              <a:rPr lang="nl-NL"/>
              <a:pPr>
                <a:defRPr/>
              </a:pPr>
              <a:t>‹#›</a:t>
            </a:fld>
            <a:endParaRPr lang="nl-NL"/>
          </a:p>
        </p:txBody>
      </p:sp>
    </p:spTree>
    <p:extLst>
      <p:ext uri="{BB962C8B-B14F-4D97-AF65-F5344CB8AC3E}">
        <p14:creationId xmlns:p14="http://schemas.microsoft.com/office/powerpoint/2010/main" val="4054758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0"/>
            <a:ext cx="1979613" cy="611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0"/>
            <a:ext cx="5788025"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2BD93FE8-9A30-4F17-A06A-4CE6D2EE49DA}" type="slidenum">
              <a:rPr lang="nl-NL"/>
              <a:pPr>
                <a:defRPr/>
              </a:pPr>
              <a:t>‹#›</a:t>
            </a:fld>
            <a:endParaRPr lang="nl-NL"/>
          </a:p>
        </p:txBody>
      </p:sp>
    </p:spTree>
    <p:extLst>
      <p:ext uri="{BB962C8B-B14F-4D97-AF65-F5344CB8AC3E}">
        <p14:creationId xmlns:p14="http://schemas.microsoft.com/office/powerpoint/2010/main" val="4513732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140113B3-8D08-4B93-B250-AA030E0976E9}" type="slidenum">
              <a:rPr lang="nl-NL"/>
              <a:pPr>
                <a:defRPr/>
              </a:pPr>
              <a:t>‹#›</a:t>
            </a:fld>
            <a:endParaRPr lang="nl-NL"/>
          </a:p>
        </p:txBody>
      </p:sp>
    </p:spTree>
    <p:extLst>
      <p:ext uri="{BB962C8B-B14F-4D97-AF65-F5344CB8AC3E}">
        <p14:creationId xmlns:p14="http://schemas.microsoft.com/office/powerpoint/2010/main" val="12547098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6BC46634-58C6-4568-A3D0-DECF1BA18E5F}" type="slidenum">
              <a:rPr lang="nl-NL"/>
              <a:pPr>
                <a:defRPr/>
              </a:pPr>
              <a:t>‹#›</a:t>
            </a:fld>
            <a:endParaRPr lang="nl-NL"/>
          </a:p>
        </p:txBody>
      </p:sp>
    </p:spTree>
    <p:extLst>
      <p:ext uri="{BB962C8B-B14F-4D97-AF65-F5344CB8AC3E}">
        <p14:creationId xmlns:p14="http://schemas.microsoft.com/office/powerpoint/2010/main" val="244788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1367D281-0B5A-4F77-A290-A8B87CC3F52B}" type="slidenum">
              <a:rPr lang="en-US" smtClean="0"/>
              <a:t>‹#›</a:t>
            </a:fld>
            <a:endParaRPr lang="en-US"/>
          </a:p>
        </p:txBody>
      </p:sp>
      <p:sp>
        <p:nvSpPr>
          <p:cNvPr id="4" name="Rectangle 7"/>
          <p:cNvSpPr>
            <a:spLocks noGrp="1" noChangeArrowheads="1"/>
          </p:cNvSpPr>
          <p:nvPr>
            <p:ph type="dt" sz="half" idx="11"/>
          </p:nvPr>
        </p:nvSpPr>
        <p:spPr>
          <a:ln/>
        </p:spPr>
        <p:txBody>
          <a:bodyPr/>
          <a:lstStyle>
            <a:lvl1pPr>
              <a:defRPr/>
            </a:lvl1pPr>
          </a:lstStyle>
          <a:p>
            <a:endParaRPr lang="en-US"/>
          </a:p>
        </p:txBody>
      </p:sp>
      <p:sp>
        <p:nvSpPr>
          <p:cNvPr id="5" name="Rectangle 8"/>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7586050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FFF01FE0-7A38-4E48-8D45-B9FB90E54D11}" type="slidenum">
              <a:rPr lang="nl-NL"/>
              <a:pPr>
                <a:defRPr/>
              </a:pPr>
              <a:t>‹#›</a:t>
            </a:fld>
            <a:endParaRPr lang="nl-NL"/>
          </a:p>
        </p:txBody>
      </p:sp>
    </p:spTree>
    <p:extLst>
      <p:ext uri="{BB962C8B-B14F-4D97-AF65-F5344CB8AC3E}">
        <p14:creationId xmlns:p14="http://schemas.microsoft.com/office/powerpoint/2010/main" val="1687953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9138" y="1439863"/>
            <a:ext cx="3883025"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4563" y="1439863"/>
            <a:ext cx="3884612"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1CC2627A-D6ED-4C39-BDD4-ED116EEF2B26}" type="slidenum">
              <a:rPr lang="nl-NL"/>
              <a:pPr>
                <a:defRPr/>
              </a:pPr>
              <a:t>‹#›</a:t>
            </a:fld>
            <a:endParaRPr lang="nl-NL"/>
          </a:p>
        </p:txBody>
      </p:sp>
    </p:spTree>
    <p:extLst>
      <p:ext uri="{BB962C8B-B14F-4D97-AF65-F5344CB8AC3E}">
        <p14:creationId xmlns:p14="http://schemas.microsoft.com/office/powerpoint/2010/main" val="1254227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nl-NL"/>
          </a:p>
        </p:txBody>
      </p:sp>
      <p:sp>
        <p:nvSpPr>
          <p:cNvPr id="8" name="Rectangle 7"/>
          <p:cNvSpPr>
            <a:spLocks noGrp="1" noChangeArrowheads="1"/>
          </p:cNvSpPr>
          <p:nvPr>
            <p:ph type="ftr" sz="quarter" idx="11"/>
          </p:nvPr>
        </p:nvSpPr>
        <p:spPr>
          <a:ln/>
        </p:spPr>
        <p:txBody>
          <a:bodyPr/>
          <a:lstStyle>
            <a:lvl1pPr>
              <a:defRPr/>
            </a:lvl1pPr>
          </a:lstStyle>
          <a:p>
            <a:pPr>
              <a:defRPr/>
            </a:pPr>
            <a:endParaRPr lang="nl-NL"/>
          </a:p>
        </p:txBody>
      </p:sp>
      <p:sp>
        <p:nvSpPr>
          <p:cNvPr id="9" name="Rectangle 8"/>
          <p:cNvSpPr>
            <a:spLocks noGrp="1" noChangeArrowheads="1"/>
          </p:cNvSpPr>
          <p:nvPr>
            <p:ph type="sldNum" sz="quarter" idx="12"/>
          </p:nvPr>
        </p:nvSpPr>
        <p:spPr>
          <a:ln/>
        </p:spPr>
        <p:txBody>
          <a:bodyPr/>
          <a:lstStyle>
            <a:lvl1pPr>
              <a:defRPr/>
            </a:lvl1pPr>
          </a:lstStyle>
          <a:p>
            <a:pPr>
              <a:defRPr/>
            </a:pPr>
            <a:fld id="{64E8B2DF-9708-423D-B596-63D4E2D47D5E}" type="slidenum">
              <a:rPr lang="nl-NL"/>
              <a:pPr>
                <a:defRPr/>
              </a:pPr>
              <a:t>‹#›</a:t>
            </a:fld>
            <a:endParaRPr lang="nl-NL"/>
          </a:p>
        </p:txBody>
      </p:sp>
    </p:spTree>
    <p:extLst>
      <p:ext uri="{BB962C8B-B14F-4D97-AF65-F5344CB8AC3E}">
        <p14:creationId xmlns:p14="http://schemas.microsoft.com/office/powerpoint/2010/main" val="3557730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nl-NL"/>
          </a:p>
        </p:txBody>
      </p:sp>
      <p:sp>
        <p:nvSpPr>
          <p:cNvPr id="4" name="Rectangle 7"/>
          <p:cNvSpPr>
            <a:spLocks noGrp="1" noChangeArrowheads="1"/>
          </p:cNvSpPr>
          <p:nvPr>
            <p:ph type="ftr" sz="quarter" idx="11"/>
          </p:nvPr>
        </p:nvSpPr>
        <p:spPr>
          <a:ln/>
        </p:spPr>
        <p:txBody>
          <a:bodyPr/>
          <a:lstStyle>
            <a:lvl1pPr>
              <a:defRPr/>
            </a:lvl1pPr>
          </a:lstStyle>
          <a:p>
            <a:pPr>
              <a:defRPr/>
            </a:pPr>
            <a:endParaRPr lang="nl-NL"/>
          </a:p>
        </p:txBody>
      </p:sp>
      <p:sp>
        <p:nvSpPr>
          <p:cNvPr id="5" name="Rectangle 8"/>
          <p:cNvSpPr>
            <a:spLocks noGrp="1" noChangeArrowheads="1"/>
          </p:cNvSpPr>
          <p:nvPr>
            <p:ph type="sldNum" sz="quarter" idx="12"/>
          </p:nvPr>
        </p:nvSpPr>
        <p:spPr>
          <a:ln/>
        </p:spPr>
        <p:txBody>
          <a:bodyPr/>
          <a:lstStyle>
            <a:lvl1pPr>
              <a:defRPr/>
            </a:lvl1pPr>
          </a:lstStyle>
          <a:p>
            <a:pPr>
              <a:defRPr/>
            </a:pPr>
            <a:fld id="{8F36C7E1-C952-47DF-9FA5-DF72F2C6A96C}" type="slidenum">
              <a:rPr lang="nl-NL"/>
              <a:pPr>
                <a:defRPr/>
              </a:pPr>
              <a:t>‹#›</a:t>
            </a:fld>
            <a:endParaRPr lang="nl-NL"/>
          </a:p>
        </p:txBody>
      </p:sp>
    </p:spTree>
    <p:extLst>
      <p:ext uri="{BB962C8B-B14F-4D97-AF65-F5344CB8AC3E}">
        <p14:creationId xmlns:p14="http://schemas.microsoft.com/office/powerpoint/2010/main" val="2977895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nl-NL"/>
          </a:p>
        </p:txBody>
      </p:sp>
      <p:sp>
        <p:nvSpPr>
          <p:cNvPr id="3" name="Rectangle 7"/>
          <p:cNvSpPr>
            <a:spLocks noGrp="1" noChangeArrowheads="1"/>
          </p:cNvSpPr>
          <p:nvPr>
            <p:ph type="ftr" sz="quarter" idx="11"/>
          </p:nvPr>
        </p:nvSpPr>
        <p:spPr>
          <a:ln/>
        </p:spPr>
        <p:txBody>
          <a:bodyPr/>
          <a:lstStyle>
            <a:lvl1pPr>
              <a:defRPr/>
            </a:lvl1pPr>
          </a:lstStyle>
          <a:p>
            <a:pPr>
              <a:defRPr/>
            </a:pPr>
            <a:endParaRPr lang="nl-NL"/>
          </a:p>
        </p:txBody>
      </p:sp>
      <p:sp>
        <p:nvSpPr>
          <p:cNvPr id="4" name="Rectangle 8"/>
          <p:cNvSpPr>
            <a:spLocks noGrp="1" noChangeArrowheads="1"/>
          </p:cNvSpPr>
          <p:nvPr>
            <p:ph type="sldNum" sz="quarter" idx="12"/>
          </p:nvPr>
        </p:nvSpPr>
        <p:spPr>
          <a:ln/>
        </p:spPr>
        <p:txBody>
          <a:bodyPr/>
          <a:lstStyle>
            <a:lvl1pPr>
              <a:defRPr/>
            </a:lvl1pPr>
          </a:lstStyle>
          <a:p>
            <a:pPr>
              <a:defRPr/>
            </a:pPr>
            <a:fld id="{EC452AC1-12F4-49F1-A97D-E47D84D1E1F7}" type="slidenum">
              <a:rPr lang="nl-NL"/>
              <a:pPr>
                <a:defRPr/>
              </a:pPr>
              <a:t>‹#›</a:t>
            </a:fld>
            <a:endParaRPr lang="nl-NL"/>
          </a:p>
        </p:txBody>
      </p:sp>
    </p:spTree>
    <p:extLst>
      <p:ext uri="{BB962C8B-B14F-4D97-AF65-F5344CB8AC3E}">
        <p14:creationId xmlns:p14="http://schemas.microsoft.com/office/powerpoint/2010/main" val="27932793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7CFB4F83-41D7-451D-9C08-DCFAADF30412}" type="slidenum">
              <a:rPr lang="nl-NL"/>
              <a:pPr>
                <a:defRPr/>
              </a:pPr>
              <a:t>‹#›</a:t>
            </a:fld>
            <a:endParaRPr lang="nl-NL"/>
          </a:p>
        </p:txBody>
      </p:sp>
    </p:spTree>
    <p:extLst>
      <p:ext uri="{BB962C8B-B14F-4D97-AF65-F5344CB8AC3E}">
        <p14:creationId xmlns:p14="http://schemas.microsoft.com/office/powerpoint/2010/main" val="235942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nl-NL"/>
          </a:p>
        </p:txBody>
      </p:sp>
      <p:sp>
        <p:nvSpPr>
          <p:cNvPr id="6" name="Rectangle 7"/>
          <p:cNvSpPr>
            <a:spLocks noGrp="1" noChangeArrowheads="1"/>
          </p:cNvSpPr>
          <p:nvPr>
            <p:ph type="ftr" sz="quarter" idx="11"/>
          </p:nvPr>
        </p:nvSpPr>
        <p:spPr>
          <a:ln/>
        </p:spPr>
        <p:txBody>
          <a:bodyPr/>
          <a:lstStyle>
            <a:lvl1pPr>
              <a:defRPr/>
            </a:lvl1pPr>
          </a:lstStyle>
          <a:p>
            <a:pPr>
              <a:defRPr/>
            </a:pPr>
            <a:endParaRPr lang="nl-NL"/>
          </a:p>
        </p:txBody>
      </p:sp>
      <p:sp>
        <p:nvSpPr>
          <p:cNvPr id="7" name="Rectangle 8"/>
          <p:cNvSpPr>
            <a:spLocks noGrp="1" noChangeArrowheads="1"/>
          </p:cNvSpPr>
          <p:nvPr>
            <p:ph type="sldNum" sz="quarter" idx="12"/>
          </p:nvPr>
        </p:nvSpPr>
        <p:spPr>
          <a:ln/>
        </p:spPr>
        <p:txBody>
          <a:bodyPr/>
          <a:lstStyle>
            <a:lvl1pPr>
              <a:defRPr/>
            </a:lvl1pPr>
          </a:lstStyle>
          <a:p>
            <a:pPr>
              <a:defRPr/>
            </a:pPr>
            <a:fld id="{802C5BB6-23A6-4F00-B417-AF79DE267A01}" type="slidenum">
              <a:rPr lang="nl-NL"/>
              <a:pPr>
                <a:defRPr/>
              </a:pPr>
              <a:t>‹#›</a:t>
            </a:fld>
            <a:endParaRPr lang="nl-NL"/>
          </a:p>
        </p:txBody>
      </p:sp>
    </p:spTree>
    <p:extLst>
      <p:ext uri="{BB962C8B-B14F-4D97-AF65-F5344CB8AC3E}">
        <p14:creationId xmlns:p14="http://schemas.microsoft.com/office/powerpoint/2010/main" val="34433052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7C405A45-9F16-4173-8864-5DBE2C45F720}" type="slidenum">
              <a:rPr lang="nl-NL"/>
              <a:pPr>
                <a:defRPr/>
              </a:pPr>
              <a:t>‹#›</a:t>
            </a:fld>
            <a:endParaRPr lang="nl-NL"/>
          </a:p>
        </p:txBody>
      </p:sp>
    </p:spTree>
    <p:extLst>
      <p:ext uri="{BB962C8B-B14F-4D97-AF65-F5344CB8AC3E}">
        <p14:creationId xmlns:p14="http://schemas.microsoft.com/office/powerpoint/2010/main" val="651065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0"/>
            <a:ext cx="1979612" cy="611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9138" y="0"/>
            <a:ext cx="5788025"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nl-NL"/>
          </a:p>
        </p:txBody>
      </p:sp>
      <p:sp>
        <p:nvSpPr>
          <p:cNvPr id="5" name="Rectangle 7"/>
          <p:cNvSpPr>
            <a:spLocks noGrp="1" noChangeArrowheads="1"/>
          </p:cNvSpPr>
          <p:nvPr>
            <p:ph type="ftr" sz="quarter" idx="11"/>
          </p:nvPr>
        </p:nvSpPr>
        <p:spPr>
          <a:ln/>
        </p:spPr>
        <p:txBody>
          <a:bodyPr/>
          <a:lstStyle>
            <a:lvl1pPr>
              <a:defRPr/>
            </a:lvl1pPr>
          </a:lstStyle>
          <a:p>
            <a:pPr>
              <a:defRPr/>
            </a:pPr>
            <a:endParaRPr lang="nl-NL"/>
          </a:p>
        </p:txBody>
      </p:sp>
      <p:sp>
        <p:nvSpPr>
          <p:cNvPr id="6" name="Rectangle 8"/>
          <p:cNvSpPr>
            <a:spLocks noGrp="1" noChangeArrowheads="1"/>
          </p:cNvSpPr>
          <p:nvPr>
            <p:ph type="sldNum" sz="quarter" idx="12"/>
          </p:nvPr>
        </p:nvSpPr>
        <p:spPr>
          <a:ln/>
        </p:spPr>
        <p:txBody>
          <a:bodyPr/>
          <a:lstStyle>
            <a:lvl1pPr>
              <a:defRPr/>
            </a:lvl1pPr>
          </a:lstStyle>
          <a:p>
            <a:pPr>
              <a:defRPr/>
            </a:pPr>
            <a:fld id="{76ECFAEF-2168-4DEF-9ED0-AE566F007F44}" type="slidenum">
              <a:rPr lang="nl-NL"/>
              <a:pPr>
                <a:defRPr/>
              </a:pPr>
              <a:t>‹#›</a:t>
            </a:fld>
            <a:endParaRPr lang="nl-NL"/>
          </a:p>
        </p:txBody>
      </p:sp>
    </p:spTree>
    <p:extLst>
      <p:ext uri="{BB962C8B-B14F-4D97-AF65-F5344CB8AC3E}">
        <p14:creationId xmlns:p14="http://schemas.microsoft.com/office/powerpoint/2010/main" val="128936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1367D281-0B5A-4F77-A290-A8B87CC3F52B}" type="slidenum">
              <a:rPr lang="en-US" smtClean="0"/>
              <a:t>‹#›</a:t>
            </a:fld>
            <a:endParaRPr lang="en-US"/>
          </a:p>
        </p:txBody>
      </p:sp>
      <p:sp>
        <p:nvSpPr>
          <p:cNvPr id="3" name="Rectangle 7"/>
          <p:cNvSpPr>
            <a:spLocks noGrp="1" noChangeArrowheads="1"/>
          </p:cNvSpPr>
          <p:nvPr>
            <p:ph type="dt" sz="half" idx="11"/>
          </p:nvPr>
        </p:nvSpPr>
        <p:spPr>
          <a:ln/>
        </p:spPr>
        <p:txBody>
          <a:bodyPr/>
          <a:lstStyle>
            <a:lvl1pPr>
              <a:defRPr/>
            </a:lvl1pPr>
          </a:lstStyle>
          <a:p>
            <a:endParaRPr lang="en-US"/>
          </a:p>
        </p:txBody>
      </p:sp>
      <p:sp>
        <p:nvSpPr>
          <p:cNvPr id="4" name="Rectangle 8"/>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60480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367D281-0B5A-4F77-A290-A8B87CC3F52B}" type="slidenum">
              <a:rPr lang="en-US" smtClean="0"/>
              <a:t>‹#›</a:t>
            </a:fld>
            <a:endParaRPr lang="en-US"/>
          </a:p>
        </p:txBody>
      </p:sp>
      <p:sp>
        <p:nvSpPr>
          <p:cNvPr id="6" name="Rectangle 7"/>
          <p:cNvSpPr>
            <a:spLocks noGrp="1" noChangeArrowheads="1"/>
          </p:cNvSpPr>
          <p:nvPr>
            <p:ph type="dt" sz="half" idx="11"/>
          </p:nvPr>
        </p:nvSpPr>
        <p:spPr>
          <a:ln/>
        </p:spPr>
        <p:txBody>
          <a:bodyPr/>
          <a:lstStyle>
            <a:lvl1pPr>
              <a:defRPr/>
            </a:lvl1pPr>
          </a:lstStyle>
          <a:p>
            <a:endParaRPr lang="en-US"/>
          </a:p>
        </p:txBody>
      </p:sp>
      <p:sp>
        <p:nvSpPr>
          <p:cNvPr id="7" name="Rectangle 8"/>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69069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367D281-0B5A-4F77-A290-A8B87CC3F52B}" type="slidenum">
              <a:rPr lang="en-US" smtClean="0"/>
              <a:t>‹#›</a:t>
            </a:fld>
            <a:endParaRPr lang="en-US"/>
          </a:p>
        </p:txBody>
      </p:sp>
      <p:sp>
        <p:nvSpPr>
          <p:cNvPr id="6" name="Rectangle 7"/>
          <p:cNvSpPr>
            <a:spLocks noGrp="1" noChangeArrowheads="1"/>
          </p:cNvSpPr>
          <p:nvPr>
            <p:ph type="dt" sz="half" idx="11"/>
          </p:nvPr>
        </p:nvSpPr>
        <p:spPr>
          <a:ln/>
        </p:spPr>
        <p:txBody>
          <a:bodyPr/>
          <a:lstStyle>
            <a:lvl1pPr>
              <a:defRPr/>
            </a:lvl1pPr>
          </a:lstStyle>
          <a:p>
            <a:endParaRPr lang="en-US"/>
          </a:p>
        </p:txBody>
      </p:sp>
      <p:sp>
        <p:nvSpPr>
          <p:cNvPr id="7" name="Rectangle 8"/>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7458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P_CORP_BACKG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descr="KULLOGO_RGB 1CM_PS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78875" y="0"/>
            <a:ext cx="361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840538" y="6372225"/>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smtClean="0">
                <a:solidFill>
                  <a:srgbClr val="000066"/>
                </a:solidFill>
              </a:defRPr>
            </a:lvl1pPr>
          </a:lstStyle>
          <a:p>
            <a:fld id="{1367D281-0B5A-4F77-A290-A8B87CC3F52B}" type="slidenum">
              <a:rPr lang="en-US" smtClean="0"/>
              <a:t>‹#›</a:t>
            </a:fld>
            <a:endParaRPr lang="en-US"/>
          </a:p>
        </p:txBody>
      </p:sp>
      <p:sp>
        <p:nvSpPr>
          <p:cNvPr id="1029" name="Rectangle 12"/>
          <p:cNvSpPr>
            <a:spLocks noGrp="1" noChangeArrowheads="1"/>
          </p:cNvSpPr>
          <p:nvPr>
            <p:ph type="body" idx="1"/>
          </p:nvPr>
        </p:nvSpPr>
        <p:spPr bwMode="auto">
          <a:xfrm>
            <a:off x="719138" y="1439863"/>
            <a:ext cx="7920037"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en typ de tekst</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 name="Rectangle 15"/>
          <p:cNvSpPr>
            <a:spLocks noGrp="1" noChangeArrowheads="1"/>
          </p:cNvSpPr>
          <p:nvPr>
            <p:ph type="title"/>
          </p:nvPr>
        </p:nvSpPr>
        <p:spPr bwMode="auto">
          <a:xfrm>
            <a:off x="719138" y="0"/>
            <a:ext cx="79200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72000" numCol="1" anchor="ctr" anchorCtr="0" compatLnSpc="1">
            <a:prstTxWarp prst="textNoShape">
              <a:avLst/>
            </a:prstTxWarp>
          </a:bodyPr>
          <a:lstStyle/>
          <a:p>
            <a:pPr lvl="0"/>
            <a:r>
              <a:rPr lang="nl-NL" smtClean="0"/>
              <a:t>Klik en typ de tekst</a:t>
            </a:r>
          </a:p>
        </p:txBody>
      </p:sp>
      <p:sp>
        <p:nvSpPr>
          <p:cNvPr id="4103" name="Rectangle 7"/>
          <p:cNvSpPr>
            <a:spLocks noGrp="1" noChangeArrowheads="1"/>
          </p:cNvSpPr>
          <p:nvPr>
            <p:ph type="dt" sz="half" idx="2"/>
          </p:nvPr>
        </p:nvSpPr>
        <p:spPr bwMode="auto">
          <a:xfrm>
            <a:off x="719138" y="6369050"/>
            <a:ext cx="18002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spcBef>
                <a:spcPct val="20000"/>
              </a:spcBef>
              <a:defRPr sz="1200" smtClean="0">
                <a:solidFill>
                  <a:srgbClr val="000066"/>
                </a:solidFill>
              </a:defRPr>
            </a:lvl1pPr>
          </a:lstStyle>
          <a:p>
            <a:endParaRPr lang="en-US"/>
          </a:p>
        </p:txBody>
      </p:sp>
      <p:sp>
        <p:nvSpPr>
          <p:cNvPr id="4104"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20000"/>
              </a:spcBef>
              <a:defRPr sz="1200" smtClean="0">
                <a:solidFill>
                  <a:srgbClr val="000066"/>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182B52"/>
          </a:solidFill>
          <a:latin typeface="+mn-lt"/>
          <a:ea typeface="+mn-ea"/>
          <a:cs typeface="+mn-cs"/>
        </a:defRPr>
      </a:lvl1pPr>
      <a:lvl2pPr marL="742950" indent="-285750" algn="l" rtl="0" eaLnBrk="1" fontAlgn="base" hangingPunct="1">
        <a:spcBef>
          <a:spcPct val="20000"/>
        </a:spcBef>
        <a:spcAft>
          <a:spcPct val="0"/>
        </a:spcAft>
        <a:buChar char="–"/>
        <a:defRPr sz="2000">
          <a:solidFill>
            <a:srgbClr val="182B52"/>
          </a:solidFill>
          <a:latin typeface="+mn-lt"/>
        </a:defRPr>
      </a:lvl2pPr>
      <a:lvl3pPr marL="1143000" indent="-228600" algn="l" rtl="0" eaLnBrk="1" fontAlgn="base" hangingPunct="1">
        <a:spcBef>
          <a:spcPct val="20000"/>
        </a:spcBef>
        <a:spcAft>
          <a:spcPct val="0"/>
        </a:spcAft>
        <a:buChar char="•"/>
        <a:defRPr sz="1600">
          <a:solidFill>
            <a:srgbClr val="182B52"/>
          </a:solidFill>
          <a:latin typeface="+mn-lt"/>
        </a:defRPr>
      </a:lvl3pPr>
      <a:lvl4pPr marL="1600200" indent="-228600" algn="l" rtl="0" eaLnBrk="1" fontAlgn="base" hangingPunct="1">
        <a:spcBef>
          <a:spcPct val="20000"/>
        </a:spcBef>
        <a:spcAft>
          <a:spcPct val="0"/>
        </a:spcAft>
        <a:buChar char="–"/>
        <a:defRPr sz="1600">
          <a:solidFill>
            <a:srgbClr val="182B52"/>
          </a:solidFill>
          <a:latin typeface="+mn-lt"/>
        </a:defRPr>
      </a:lvl4pPr>
      <a:lvl5pPr marL="2057400" indent="-228600" algn="l" rtl="0" eaLnBrk="1" fontAlgn="base" hangingPunct="1">
        <a:spcBef>
          <a:spcPct val="20000"/>
        </a:spcBef>
        <a:spcAft>
          <a:spcPct val="0"/>
        </a:spcAft>
        <a:buChar char="•"/>
        <a:defRPr sz="1600">
          <a:solidFill>
            <a:srgbClr val="182B52"/>
          </a:solidFill>
          <a:latin typeface="+mn-lt"/>
        </a:defRPr>
      </a:lvl5pPr>
      <a:lvl6pPr marL="2514600" indent="-228600" algn="l" rtl="0" eaLnBrk="1" fontAlgn="base" hangingPunct="1">
        <a:spcBef>
          <a:spcPct val="20000"/>
        </a:spcBef>
        <a:spcAft>
          <a:spcPct val="0"/>
        </a:spcAft>
        <a:buChar char="•"/>
        <a:defRPr sz="1600">
          <a:solidFill>
            <a:srgbClr val="182B52"/>
          </a:solidFill>
          <a:latin typeface="+mn-lt"/>
        </a:defRPr>
      </a:lvl6pPr>
      <a:lvl7pPr marL="2971800" indent="-228600" algn="l" rtl="0" eaLnBrk="1" fontAlgn="base" hangingPunct="1">
        <a:spcBef>
          <a:spcPct val="20000"/>
        </a:spcBef>
        <a:spcAft>
          <a:spcPct val="0"/>
        </a:spcAft>
        <a:buChar char="•"/>
        <a:defRPr sz="1600">
          <a:solidFill>
            <a:srgbClr val="182B52"/>
          </a:solidFill>
          <a:latin typeface="+mn-lt"/>
        </a:defRPr>
      </a:lvl7pPr>
      <a:lvl8pPr marL="3429000" indent="-228600" algn="l" rtl="0" eaLnBrk="1" fontAlgn="base" hangingPunct="1">
        <a:spcBef>
          <a:spcPct val="20000"/>
        </a:spcBef>
        <a:spcAft>
          <a:spcPct val="0"/>
        </a:spcAft>
        <a:buChar char="•"/>
        <a:defRPr sz="1600">
          <a:solidFill>
            <a:srgbClr val="182B52"/>
          </a:solidFill>
          <a:latin typeface="+mn-lt"/>
        </a:defRPr>
      </a:lvl8pPr>
      <a:lvl9pPr marL="3886200" indent="-228600" algn="l" rtl="0" eaLnBrk="1" fontAlgn="base" hangingPunct="1">
        <a:spcBef>
          <a:spcPct val="20000"/>
        </a:spcBef>
        <a:spcAft>
          <a:spcPct val="0"/>
        </a:spcAft>
        <a:buChar char="•"/>
        <a:defRPr sz="1600">
          <a:solidFill>
            <a:srgbClr val="182B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Afbeelding 6" descr="PP_CORP_BACKGR_2.jpg"/>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jdelijke aanduiding voor titel 1"/>
          <p:cNvSpPr>
            <a:spLocks noGrp="1"/>
          </p:cNvSpPr>
          <p:nvPr>
            <p:ph type="title"/>
          </p:nvPr>
        </p:nvSpPr>
        <p:spPr bwMode="auto">
          <a:xfrm>
            <a:off x="720725" y="0"/>
            <a:ext cx="79200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72000" numCol="1" anchor="ctr" anchorCtr="0" compatLnSpc="1">
            <a:prstTxWarp prst="textNoShape">
              <a:avLst/>
            </a:prstTxWarp>
          </a:bodyPr>
          <a:lstStyle/>
          <a:p>
            <a:pPr lvl="0"/>
            <a:r>
              <a:rPr lang="nl-NL" smtClean="0"/>
              <a:t>Klik en typ de tekst</a:t>
            </a:r>
            <a:endParaRPr lang="nl-BE" smtClean="0"/>
          </a:p>
        </p:txBody>
      </p:sp>
      <p:sp>
        <p:nvSpPr>
          <p:cNvPr id="2052" name="Tijdelijke aanduiding voor tekst 2"/>
          <p:cNvSpPr>
            <a:spLocks noGrp="1"/>
          </p:cNvSpPr>
          <p:nvPr>
            <p:ph type="body" idx="1"/>
          </p:nvPr>
        </p:nvSpPr>
        <p:spPr bwMode="auto">
          <a:xfrm>
            <a:off x="720725" y="1438275"/>
            <a:ext cx="79200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smtClean="0"/>
          </a:p>
        </p:txBody>
      </p:sp>
      <p:pic>
        <p:nvPicPr>
          <p:cNvPr id="2053" name="Picture 14" descr="KULLOGO_RGB 1CM_PS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78875" y="0"/>
            <a:ext cx="361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dt" sz="half" idx="2"/>
          </p:nvPr>
        </p:nvSpPr>
        <p:spPr bwMode="auto">
          <a:xfrm>
            <a:off x="719138" y="6369050"/>
            <a:ext cx="18002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spcBef>
                <a:spcPct val="20000"/>
              </a:spcBef>
              <a:defRPr sz="1200" smtClean="0">
                <a:solidFill>
                  <a:srgbClr val="000066"/>
                </a:solidFill>
              </a:defRPr>
            </a:lvl1pPr>
          </a:lstStyle>
          <a:p>
            <a:pPr>
              <a:defRPr/>
            </a:pPr>
            <a:endParaRPr lang="nl-NL"/>
          </a:p>
        </p:txBody>
      </p:sp>
      <p:sp>
        <p:nvSpPr>
          <p:cNvPr id="7175" name="Rectangle 7"/>
          <p:cNvSpPr>
            <a:spLocks noGrp="1" noChangeArrowheads="1"/>
          </p:cNvSpPr>
          <p:nvPr>
            <p:ph type="ftr" sz="quarter" idx="3"/>
          </p:nvPr>
        </p:nvSpPr>
        <p:spPr bwMode="auto">
          <a:xfrm>
            <a:off x="2878138" y="6369050"/>
            <a:ext cx="35988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0" hangingPunct="0">
              <a:spcBef>
                <a:spcPct val="20000"/>
              </a:spcBef>
              <a:defRPr sz="1200" smtClean="0">
                <a:solidFill>
                  <a:srgbClr val="000066"/>
                </a:solidFill>
              </a:defRPr>
            </a:lvl1pPr>
          </a:lstStyle>
          <a:p>
            <a:pPr>
              <a:defRPr/>
            </a:pPr>
            <a:endParaRPr lang="nl-NL"/>
          </a:p>
        </p:txBody>
      </p:sp>
      <p:sp>
        <p:nvSpPr>
          <p:cNvPr id="7176" name="Rectangle 8"/>
          <p:cNvSpPr>
            <a:spLocks noGrp="1" noChangeArrowheads="1"/>
          </p:cNvSpPr>
          <p:nvPr>
            <p:ph type="sldNum" sz="quarter" idx="4"/>
          </p:nvPr>
        </p:nvSpPr>
        <p:spPr bwMode="auto">
          <a:xfrm>
            <a:off x="6837363" y="6369050"/>
            <a:ext cx="18002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spcBef>
                <a:spcPct val="20000"/>
              </a:spcBef>
              <a:defRPr sz="1200" smtClean="0">
                <a:solidFill>
                  <a:srgbClr val="000066"/>
                </a:solidFill>
              </a:defRPr>
            </a:lvl1pPr>
          </a:lstStyle>
          <a:p>
            <a:pPr>
              <a:defRPr/>
            </a:pPr>
            <a:fld id="{FDE7EFE2-E825-4A66-9CFF-EE42507F880B}"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cs typeface="Arial" charset="0"/>
        </a:defRPr>
      </a:lvl2pPr>
      <a:lvl3pPr algn="l" rtl="0" eaLnBrk="1" fontAlgn="base" hangingPunct="1">
        <a:spcBef>
          <a:spcPct val="0"/>
        </a:spcBef>
        <a:spcAft>
          <a:spcPct val="0"/>
        </a:spcAft>
        <a:defRPr sz="3600">
          <a:solidFill>
            <a:schemeClr val="bg1"/>
          </a:solidFill>
          <a:latin typeface="Arial" charset="0"/>
          <a:cs typeface="Arial" charset="0"/>
        </a:defRPr>
      </a:lvl3pPr>
      <a:lvl4pPr algn="l" rtl="0" eaLnBrk="1" fontAlgn="base" hangingPunct="1">
        <a:spcBef>
          <a:spcPct val="0"/>
        </a:spcBef>
        <a:spcAft>
          <a:spcPct val="0"/>
        </a:spcAft>
        <a:defRPr sz="3600">
          <a:solidFill>
            <a:schemeClr val="bg1"/>
          </a:solidFill>
          <a:latin typeface="Arial" charset="0"/>
          <a:cs typeface="Arial" charset="0"/>
        </a:defRPr>
      </a:lvl4pPr>
      <a:lvl5pPr algn="l" rtl="0" eaLnBrk="1" fontAlgn="base" hangingPunct="1">
        <a:spcBef>
          <a:spcPct val="0"/>
        </a:spcBef>
        <a:spcAft>
          <a:spcPct val="0"/>
        </a:spcAft>
        <a:defRPr sz="3600">
          <a:solidFill>
            <a:schemeClr val="bg1"/>
          </a:solidFill>
          <a:latin typeface="Arial" charset="0"/>
          <a:cs typeface="Arial" charset="0"/>
        </a:defRPr>
      </a:lvl5pPr>
      <a:lvl6pPr marL="457200" algn="l" rtl="0" eaLnBrk="1" fontAlgn="base" hangingPunct="1">
        <a:spcBef>
          <a:spcPct val="0"/>
        </a:spcBef>
        <a:spcAft>
          <a:spcPct val="0"/>
        </a:spcAft>
        <a:defRPr sz="3600">
          <a:solidFill>
            <a:schemeClr val="bg1"/>
          </a:solidFill>
          <a:latin typeface="Arial" charset="0"/>
          <a:cs typeface="Arial" charset="0"/>
        </a:defRPr>
      </a:lvl6pPr>
      <a:lvl7pPr marL="914400" algn="l" rtl="0" eaLnBrk="1" fontAlgn="base" hangingPunct="1">
        <a:spcBef>
          <a:spcPct val="0"/>
        </a:spcBef>
        <a:spcAft>
          <a:spcPct val="0"/>
        </a:spcAft>
        <a:defRPr sz="3600">
          <a:solidFill>
            <a:schemeClr val="bg1"/>
          </a:solidFill>
          <a:latin typeface="Arial" charset="0"/>
          <a:cs typeface="Arial" charset="0"/>
        </a:defRPr>
      </a:lvl7pPr>
      <a:lvl8pPr marL="1371600" algn="l" rtl="0" eaLnBrk="1" fontAlgn="base" hangingPunct="1">
        <a:spcBef>
          <a:spcPct val="0"/>
        </a:spcBef>
        <a:spcAft>
          <a:spcPct val="0"/>
        </a:spcAft>
        <a:defRPr sz="3600">
          <a:solidFill>
            <a:schemeClr val="bg1"/>
          </a:solidFill>
          <a:latin typeface="Arial" charset="0"/>
          <a:cs typeface="Arial" charset="0"/>
        </a:defRPr>
      </a:lvl8pPr>
      <a:lvl9pPr marL="1828800" algn="l" rtl="0" eaLnBrk="1" fontAlgn="base" hangingPunct="1">
        <a:spcBef>
          <a:spcPct val="0"/>
        </a:spcBef>
        <a:spcAft>
          <a:spcPct val="0"/>
        </a:spcAft>
        <a:defRPr sz="36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a:solidFill>
            <a:srgbClr val="182B52"/>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rgbClr val="182B52"/>
          </a:solidFill>
          <a:latin typeface="+mn-lt"/>
          <a:cs typeface="+mn-cs"/>
        </a:defRPr>
      </a:lvl2pPr>
      <a:lvl3pPr marL="1143000" indent="-228600" algn="l" rtl="0" eaLnBrk="1" fontAlgn="base" hangingPunct="1">
        <a:spcBef>
          <a:spcPct val="20000"/>
        </a:spcBef>
        <a:spcAft>
          <a:spcPct val="0"/>
        </a:spcAft>
        <a:buFont typeface="Arial" charset="0"/>
        <a:buChar char="•"/>
        <a:defRPr sz="1600">
          <a:solidFill>
            <a:srgbClr val="182B52"/>
          </a:solidFill>
          <a:latin typeface="+mn-lt"/>
          <a:cs typeface="+mn-cs"/>
        </a:defRPr>
      </a:lvl3pPr>
      <a:lvl4pPr marL="1600200" indent="-228600" algn="l" rtl="0" eaLnBrk="1" fontAlgn="base" hangingPunct="1">
        <a:spcBef>
          <a:spcPct val="20000"/>
        </a:spcBef>
        <a:spcAft>
          <a:spcPct val="0"/>
        </a:spcAft>
        <a:buFont typeface="Arial" charset="0"/>
        <a:buChar char="–"/>
        <a:defRPr sz="1600">
          <a:solidFill>
            <a:srgbClr val="182B52"/>
          </a:solidFill>
          <a:latin typeface="+mn-lt"/>
          <a:cs typeface="+mn-cs"/>
        </a:defRPr>
      </a:lvl4pPr>
      <a:lvl5pPr marL="2057400" indent="-228600" algn="l" rtl="0" eaLnBrk="1" fontAlgn="base" hangingPunct="1">
        <a:spcBef>
          <a:spcPct val="20000"/>
        </a:spcBef>
        <a:spcAft>
          <a:spcPct val="0"/>
        </a:spcAft>
        <a:buFont typeface="Arial" charset="0"/>
        <a:buChar char="•"/>
        <a:defRPr sz="1600">
          <a:solidFill>
            <a:srgbClr val="182B52"/>
          </a:solidFill>
          <a:latin typeface="+mn-lt"/>
          <a:cs typeface="+mn-cs"/>
        </a:defRPr>
      </a:lvl5pPr>
      <a:lvl6pPr marL="2514600" indent="-228600" algn="l" rtl="0" eaLnBrk="1" fontAlgn="base" hangingPunct="1">
        <a:spcBef>
          <a:spcPct val="20000"/>
        </a:spcBef>
        <a:spcAft>
          <a:spcPct val="0"/>
        </a:spcAft>
        <a:buFont typeface="Arial" charset="0"/>
        <a:buChar char="•"/>
        <a:defRPr sz="1600">
          <a:solidFill>
            <a:srgbClr val="182B52"/>
          </a:solidFill>
          <a:latin typeface="+mn-lt"/>
          <a:cs typeface="+mn-cs"/>
        </a:defRPr>
      </a:lvl6pPr>
      <a:lvl7pPr marL="2971800" indent="-228600" algn="l" rtl="0" eaLnBrk="1" fontAlgn="base" hangingPunct="1">
        <a:spcBef>
          <a:spcPct val="20000"/>
        </a:spcBef>
        <a:spcAft>
          <a:spcPct val="0"/>
        </a:spcAft>
        <a:buFont typeface="Arial" charset="0"/>
        <a:buChar char="•"/>
        <a:defRPr sz="1600">
          <a:solidFill>
            <a:srgbClr val="182B52"/>
          </a:solidFill>
          <a:latin typeface="+mn-lt"/>
          <a:cs typeface="+mn-cs"/>
        </a:defRPr>
      </a:lvl7pPr>
      <a:lvl8pPr marL="3429000" indent="-228600" algn="l" rtl="0" eaLnBrk="1" fontAlgn="base" hangingPunct="1">
        <a:spcBef>
          <a:spcPct val="20000"/>
        </a:spcBef>
        <a:spcAft>
          <a:spcPct val="0"/>
        </a:spcAft>
        <a:buFont typeface="Arial" charset="0"/>
        <a:buChar char="•"/>
        <a:defRPr sz="1600">
          <a:solidFill>
            <a:srgbClr val="182B52"/>
          </a:solidFill>
          <a:latin typeface="+mn-lt"/>
          <a:cs typeface="+mn-cs"/>
        </a:defRPr>
      </a:lvl8pPr>
      <a:lvl9pPr marL="3886200" indent="-228600" algn="l" rtl="0" eaLnBrk="1" fontAlgn="base" hangingPunct="1">
        <a:spcBef>
          <a:spcPct val="20000"/>
        </a:spcBef>
        <a:spcAft>
          <a:spcPct val="0"/>
        </a:spcAft>
        <a:buFont typeface="Arial" charset="0"/>
        <a:buChar char="•"/>
        <a:defRPr sz="1600">
          <a:solidFill>
            <a:srgbClr val="182B5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Afbeelding 8" descr="PP_CORP_BACKGR_3.jpg"/>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4" descr="KULLOGO_RGB 1CM_PS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78875" y="0"/>
            <a:ext cx="361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2"/>
          <p:cNvSpPr>
            <a:spLocks noGrp="1" noChangeArrowheads="1"/>
          </p:cNvSpPr>
          <p:nvPr>
            <p:ph type="body" idx="1"/>
          </p:nvPr>
        </p:nvSpPr>
        <p:spPr bwMode="auto">
          <a:xfrm>
            <a:off x="719138" y="1439863"/>
            <a:ext cx="7920037"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en typ de tekst</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3077" name="Rectangle 15"/>
          <p:cNvSpPr>
            <a:spLocks noGrp="1" noChangeArrowheads="1"/>
          </p:cNvSpPr>
          <p:nvPr>
            <p:ph type="title"/>
          </p:nvPr>
        </p:nvSpPr>
        <p:spPr bwMode="auto">
          <a:xfrm>
            <a:off x="719138" y="0"/>
            <a:ext cx="79200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72000" numCol="1" anchor="ctr" anchorCtr="0" compatLnSpc="1">
            <a:prstTxWarp prst="textNoShape">
              <a:avLst/>
            </a:prstTxWarp>
          </a:bodyPr>
          <a:lstStyle/>
          <a:p>
            <a:pPr lvl="0"/>
            <a:r>
              <a:rPr lang="nl-NL" smtClean="0"/>
              <a:t>Klik en typ de tekst</a:t>
            </a:r>
          </a:p>
        </p:txBody>
      </p:sp>
      <p:sp>
        <p:nvSpPr>
          <p:cNvPr id="8198" name="Rectangle 6"/>
          <p:cNvSpPr>
            <a:spLocks noGrp="1" noChangeArrowheads="1"/>
          </p:cNvSpPr>
          <p:nvPr>
            <p:ph type="dt" sz="half" idx="2"/>
          </p:nvPr>
        </p:nvSpPr>
        <p:spPr bwMode="auto">
          <a:xfrm>
            <a:off x="719138" y="6369050"/>
            <a:ext cx="18002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spcBef>
                <a:spcPct val="20000"/>
              </a:spcBef>
              <a:defRPr sz="1200" smtClean="0"/>
            </a:lvl1pPr>
          </a:lstStyle>
          <a:p>
            <a:pPr>
              <a:defRPr/>
            </a:pPr>
            <a:endParaRPr lang="nl-NL"/>
          </a:p>
        </p:txBody>
      </p:sp>
      <p:sp>
        <p:nvSpPr>
          <p:cNvPr id="8199" name="Rectangle 7"/>
          <p:cNvSpPr>
            <a:spLocks noGrp="1" noChangeArrowheads="1"/>
          </p:cNvSpPr>
          <p:nvPr>
            <p:ph type="ftr" sz="quarter" idx="3"/>
          </p:nvPr>
        </p:nvSpPr>
        <p:spPr bwMode="auto">
          <a:xfrm>
            <a:off x="2878138" y="6369050"/>
            <a:ext cx="35988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0" hangingPunct="0">
              <a:spcBef>
                <a:spcPct val="20000"/>
              </a:spcBef>
              <a:defRPr sz="1200" smtClean="0"/>
            </a:lvl1pPr>
          </a:lstStyle>
          <a:p>
            <a:pPr>
              <a:defRPr/>
            </a:pPr>
            <a:endParaRPr lang="nl-NL"/>
          </a:p>
        </p:txBody>
      </p:sp>
      <p:sp>
        <p:nvSpPr>
          <p:cNvPr id="8200" name="Rectangle 8"/>
          <p:cNvSpPr>
            <a:spLocks noGrp="1" noChangeArrowheads="1"/>
          </p:cNvSpPr>
          <p:nvPr>
            <p:ph type="sldNum" sz="quarter" idx="4"/>
          </p:nvPr>
        </p:nvSpPr>
        <p:spPr bwMode="auto">
          <a:xfrm>
            <a:off x="6837363" y="6369050"/>
            <a:ext cx="18002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spcBef>
                <a:spcPct val="20000"/>
              </a:spcBef>
              <a:defRPr sz="1200" smtClean="0"/>
            </a:lvl1pPr>
          </a:lstStyle>
          <a:p>
            <a:pPr>
              <a:defRPr/>
            </a:pPr>
            <a:fld id="{309444D4-4C5F-4DC0-BCB3-1EA0C98E7A8A}"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1600">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P_CORP_BACKG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descr="KULLOGO_RGB 1CM_PS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78875" y="0"/>
            <a:ext cx="361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840538" y="6372225"/>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smtClean="0">
                <a:solidFill>
                  <a:srgbClr val="000066"/>
                </a:solidFill>
              </a:defRPr>
            </a:lvl1pPr>
          </a:lstStyle>
          <a:p>
            <a:fld id="{1367D281-0B5A-4F77-A290-A8B87CC3F52B}" type="slidenum">
              <a:rPr lang="en-US" smtClean="0"/>
              <a:t>‹#›</a:t>
            </a:fld>
            <a:endParaRPr lang="en-US"/>
          </a:p>
        </p:txBody>
      </p:sp>
      <p:sp>
        <p:nvSpPr>
          <p:cNvPr id="1029" name="Rectangle 12"/>
          <p:cNvSpPr>
            <a:spLocks noGrp="1" noChangeArrowheads="1"/>
          </p:cNvSpPr>
          <p:nvPr>
            <p:ph type="body" idx="1"/>
          </p:nvPr>
        </p:nvSpPr>
        <p:spPr bwMode="auto">
          <a:xfrm>
            <a:off x="719138" y="1439863"/>
            <a:ext cx="7920037"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en typ de tekst</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 name="Rectangle 15"/>
          <p:cNvSpPr>
            <a:spLocks noGrp="1" noChangeArrowheads="1"/>
          </p:cNvSpPr>
          <p:nvPr>
            <p:ph type="title"/>
          </p:nvPr>
        </p:nvSpPr>
        <p:spPr bwMode="auto">
          <a:xfrm>
            <a:off x="719138" y="0"/>
            <a:ext cx="79200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72000" numCol="1" anchor="ctr" anchorCtr="0" compatLnSpc="1">
            <a:prstTxWarp prst="textNoShape">
              <a:avLst/>
            </a:prstTxWarp>
          </a:bodyPr>
          <a:lstStyle/>
          <a:p>
            <a:pPr lvl="0"/>
            <a:r>
              <a:rPr lang="nl-NL" smtClean="0"/>
              <a:t>Klik en typ de tekst</a:t>
            </a:r>
          </a:p>
        </p:txBody>
      </p:sp>
      <p:sp>
        <p:nvSpPr>
          <p:cNvPr id="4103" name="Rectangle 7"/>
          <p:cNvSpPr>
            <a:spLocks noGrp="1" noChangeArrowheads="1"/>
          </p:cNvSpPr>
          <p:nvPr>
            <p:ph type="dt" sz="half" idx="2"/>
          </p:nvPr>
        </p:nvSpPr>
        <p:spPr bwMode="auto">
          <a:xfrm>
            <a:off x="719138" y="6369050"/>
            <a:ext cx="18002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spcBef>
                <a:spcPct val="20000"/>
              </a:spcBef>
              <a:defRPr sz="1200" smtClean="0">
                <a:solidFill>
                  <a:srgbClr val="000066"/>
                </a:solidFill>
              </a:defRPr>
            </a:lvl1pPr>
          </a:lstStyle>
          <a:p>
            <a:endParaRPr lang="en-US"/>
          </a:p>
        </p:txBody>
      </p:sp>
      <p:sp>
        <p:nvSpPr>
          <p:cNvPr id="4104"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20000"/>
              </a:spcBef>
              <a:defRPr sz="1200" smtClean="0">
                <a:solidFill>
                  <a:srgbClr val="000066"/>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182B52"/>
          </a:solidFill>
          <a:latin typeface="+mn-lt"/>
          <a:ea typeface="+mn-ea"/>
          <a:cs typeface="+mn-cs"/>
        </a:defRPr>
      </a:lvl1pPr>
      <a:lvl2pPr marL="742950" indent="-285750" algn="l" rtl="0" eaLnBrk="1" fontAlgn="base" hangingPunct="1">
        <a:spcBef>
          <a:spcPct val="20000"/>
        </a:spcBef>
        <a:spcAft>
          <a:spcPct val="0"/>
        </a:spcAft>
        <a:buChar char="–"/>
        <a:defRPr sz="2000">
          <a:solidFill>
            <a:srgbClr val="182B52"/>
          </a:solidFill>
          <a:latin typeface="+mn-lt"/>
        </a:defRPr>
      </a:lvl2pPr>
      <a:lvl3pPr marL="1143000" indent="-228600" algn="l" rtl="0" eaLnBrk="1" fontAlgn="base" hangingPunct="1">
        <a:spcBef>
          <a:spcPct val="20000"/>
        </a:spcBef>
        <a:spcAft>
          <a:spcPct val="0"/>
        </a:spcAft>
        <a:buChar char="•"/>
        <a:defRPr sz="1600">
          <a:solidFill>
            <a:srgbClr val="182B52"/>
          </a:solidFill>
          <a:latin typeface="+mn-lt"/>
        </a:defRPr>
      </a:lvl3pPr>
      <a:lvl4pPr marL="1600200" indent="-228600" algn="l" rtl="0" eaLnBrk="1" fontAlgn="base" hangingPunct="1">
        <a:spcBef>
          <a:spcPct val="20000"/>
        </a:spcBef>
        <a:spcAft>
          <a:spcPct val="0"/>
        </a:spcAft>
        <a:buChar char="–"/>
        <a:defRPr sz="1600">
          <a:solidFill>
            <a:srgbClr val="182B52"/>
          </a:solidFill>
          <a:latin typeface="+mn-lt"/>
        </a:defRPr>
      </a:lvl4pPr>
      <a:lvl5pPr marL="2057400" indent="-228600" algn="l" rtl="0" eaLnBrk="1" fontAlgn="base" hangingPunct="1">
        <a:spcBef>
          <a:spcPct val="20000"/>
        </a:spcBef>
        <a:spcAft>
          <a:spcPct val="0"/>
        </a:spcAft>
        <a:buChar char="•"/>
        <a:defRPr sz="1600">
          <a:solidFill>
            <a:srgbClr val="182B52"/>
          </a:solidFill>
          <a:latin typeface="+mn-lt"/>
        </a:defRPr>
      </a:lvl5pPr>
      <a:lvl6pPr marL="2514600" indent="-228600" algn="l" rtl="0" eaLnBrk="1" fontAlgn="base" hangingPunct="1">
        <a:spcBef>
          <a:spcPct val="20000"/>
        </a:spcBef>
        <a:spcAft>
          <a:spcPct val="0"/>
        </a:spcAft>
        <a:buChar char="•"/>
        <a:defRPr sz="1600">
          <a:solidFill>
            <a:srgbClr val="182B52"/>
          </a:solidFill>
          <a:latin typeface="+mn-lt"/>
        </a:defRPr>
      </a:lvl6pPr>
      <a:lvl7pPr marL="2971800" indent="-228600" algn="l" rtl="0" eaLnBrk="1" fontAlgn="base" hangingPunct="1">
        <a:spcBef>
          <a:spcPct val="20000"/>
        </a:spcBef>
        <a:spcAft>
          <a:spcPct val="0"/>
        </a:spcAft>
        <a:buChar char="•"/>
        <a:defRPr sz="1600">
          <a:solidFill>
            <a:srgbClr val="182B52"/>
          </a:solidFill>
          <a:latin typeface="+mn-lt"/>
        </a:defRPr>
      </a:lvl7pPr>
      <a:lvl8pPr marL="3429000" indent="-228600" algn="l" rtl="0" eaLnBrk="1" fontAlgn="base" hangingPunct="1">
        <a:spcBef>
          <a:spcPct val="20000"/>
        </a:spcBef>
        <a:spcAft>
          <a:spcPct val="0"/>
        </a:spcAft>
        <a:buChar char="•"/>
        <a:defRPr sz="1600">
          <a:solidFill>
            <a:srgbClr val="182B52"/>
          </a:solidFill>
          <a:latin typeface="+mn-lt"/>
        </a:defRPr>
      </a:lvl8pPr>
      <a:lvl9pPr marL="3886200" indent="-228600" algn="l" rtl="0" eaLnBrk="1" fontAlgn="base" hangingPunct="1">
        <a:spcBef>
          <a:spcPct val="20000"/>
        </a:spcBef>
        <a:spcAft>
          <a:spcPct val="0"/>
        </a:spcAft>
        <a:buChar char="•"/>
        <a:defRPr sz="1600">
          <a:solidFill>
            <a:srgbClr val="182B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Afbeelding 6" descr="PP_CORP_BACKGR_2.jpg"/>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jdelijke aanduiding voor titel 1"/>
          <p:cNvSpPr>
            <a:spLocks noGrp="1"/>
          </p:cNvSpPr>
          <p:nvPr>
            <p:ph type="title"/>
          </p:nvPr>
        </p:nvSpPr>
        <p:spPr bwMode="auto">
          <a:xfrm>
            <a:off x="720725" y="0"/>
            <a:ext cx="79200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72000" numCol="1" anchor="ctr" anchorCtr="0" compatLnSpc="1">
            <a:prstTxWarp prst="textNoShape">
              <a:avLst/>
            </a:prstTxWarp>
          </a:bodyPr>
          <a:lstStyle/>
          <a:p>
            <a:pPr lvl="0"/>
            <a:r>
              <a:rPr lang="nl-NL" smtClean="0"/>
              <a:t>Klik en typ de tekst</a:t>
            </a:r>
            <a:endParaRPr lang="nl-BE" smtClean="0"/>
          </a:p>
        </p:txBody>
      </p:sp>
      <p:sp>
        <p:nvSpPr>
          <p:cNvPr id="2052" name="Tijdelijke aanduiding voor tekst 2"/>
          <p:cNvSpPr>
            <a:spLocks noGrp="1"/>
          </p:cNvSpPr>
          <p:nvPr>
            <p:ph type="body" idx="1"/>
          </p:nvPr>
        </p:nvSpPr>
        <p:spPr bwMode="auto">
          <a:xfrm>
            <a:off x="720725" y="1438275"/>
            <a:ext cx="79200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smtClean="0"/>
          </a:p>
        </p:txBody>
      </p:sp>
      <p:pic>
        <p:nvPicPr>
          <p:cNvPr id="2053" name="Picture 14" descr="KULLOGO_RGB 1CM_PS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78875" y="0"/>
            <a:ext cx="361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dt" sz="half" idx="2"/>
          </p:nvPr>
        </p:nvSpPr>
        <p:spPr bwMode="auto">
          <a:xfrm>
            <a:off x="719138" y="6369050"/>
            <a:ext cx="18002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spcBef>
                <a:spcPct val="20000"/>
              </a:spcBef>
              <a:defRPr sz="1200" smtClean="0">
                <a:solidFill>
                  <a:srgbClr val="000066"/>
                </a:solidFill>
              </a:defRPr>
            </a:lvl1pPr>
          </a:lstStyle>
          <a:p>
            <a:pPr>
              <a:defRPr/>
            </a:pPr>
            <a:endParaRPr lang="nl-NL"/>
          </a:p>
        </p:txBody>
      </p:sp>
      <p:sp>
        <p:nvSpPr>
          <p:cNvPr id="7175" name="Rectangle 7"/>
          <p:cNvSpPr>
            <a:spLocks noGrp="1" noChangeArrowheads="1"/>
          </p:cNvSpPr>
          <p:nvPr>
            <p:ph type="ftr" sz="quarter" idx="3"/>
          </p:nvPr>
        </p:nvSpPr>
        <p:spPr bwMode="auto">
          <a:xfrm>
            <a:off x="2878138" y="6369050"/>
            <a:ext cx="35988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0" hangingPunct="0">
              <a:spcBef>
                <a:spcPct val="20000"/>
              </a:spcBef>
              <a:defRPr sz="1200" smtClean="0">
                <a:solidFill>
                  <a:srgbClr val="000066"/>
                </a:solidFill>
              </a:defRPr>
            </a:lvl1pPr>
          </a:lstStyle>
          <a:p>
            <a:pPr>
              <a:defRPr/>
            </a:pPr>
            <a:endParaRPr lang="nl-NL"/>
          </a:p>
        </p:txBody>
      </p:sp>
      <p:sp>
        <p:nvSpPr>
          <p:cNvPr id="7176" name="Rectangle 8"/>
          <p:cNvSpPr>
            <a:spLocks noGrp="1" noChangeArrowheads="1"/>
          </p:cNvSpPr>
          <p:nvPr>
            <p:ph type="sldNum" sz="quarter" idx="4"/>
          </p:nvPr>
        </p:nvSpPr>
        <p:spPr bwMode="auto">
          <a:xfrm>
            <a:off x="6837363" y="6369050"/>
            <a:ext cx="18002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spcBef>
                <a:spcPct val="20000"/>
              </a:spcBef>
              <a:defRPr sz="1200" smtClean="0">
                <a:solidFill>
                  <a:srgbClr val="000066"/>
                </a:solidFill>
              </a:defRPr>
            </a:lvl1pPr>
          </a:lstStyle>
          <a:p>
            <a:pPr>
              <a:defRPr/>
            </a:pPr>
            <a:fld id="{FDE7EFE2-E825-4A66-9CFF-EE42507F880B}"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cs typeface="Arial" charset="0"/>
        </a:defRPr>
      </a:lvl2pPr>
      <a:lvl3pPr algn="l" rtl="0" eaLnBrk="1" fontAlgn="base" hangingPunct="1">
        <a:spcBef>
          <a:spcPct val="0"/>
        </a:spcBef>
        <a:spcAft>
          <a:spcPct val="0"/>
        </a:spcAft>
        <a:defRPr sz="3600">
          <a:solidFill>
            <a:schemeClr val="bg1"/>
          </a:solidFill>
          <a:latin typeface="Arial" charset="0"/>
          <a:cs typeface="Arial" charset="0"/>
        </a:defRPr>
      </a:lvl3pPr>
      <a:lvl4pPr algn="l" rtl="0" eaLnBrk="1" fontAlgn="base" hangingPunct="1">
        <a:spcBef>
          <a:spcPct val="0"/>
        </a:spcBef>
        <a:spcAft>
          <a:spcPct val="0"/>
        </a:spcAft>
        <a:defRPr sz="3600">
          <a:solidFill>
            <a:schemeClr val="bg1"/>
          </a:solidFill>
          <a:latin typeface="Arial" charset="0"/>
          <a:cs typeface="Arial" charset="0"/>
        </a:defRPr>
      </a:lvl4pPr>
      <a:lvl5pPr algn="l" rtl="0" eaLnBrk="1" fontAlgn="base" hangingPunct="1">
        <a:spcBef>
          <a:spcPct val="0"/>
        </a:spcBef>
        <a:spcAft>
          <a:spcPct val="0"/>
        </a:spcAft>
        <a:defRPr sz="3600">
          <a:solidFill>
            <a:schemeClr val="bg1"/>
          </a:solidFill>
          <a:latin typeface="Arial" charset="0"/>
          <a:cs typeface="Arial" charset="0"/>
        </a:defRPr>
      </a:lvl5pPr>
      <a:lvl6pPr marL="457200" algn="l" rtl="0" eaLnBrk="1" fontAlgn="base" hangingPunct="1">
        <a:spcBef>
          <a:spcPct val="0"/>
        </a:spcBef>
        <a:spcAft>
          <a:spcPct val="0"/>
        </a:spcAft>
        <a:defRPr sz="3600">
          <a:solidFill>
            <a:schemeClr val="bg1"/>
          </a:solidFill>
          <a:latin typeface="Arial" charset="0"/>
          <a:cs typeface="Arial" charset="0"/>
        </a:defRPr>
      </a:lvl6pPr>
      <a:lvl7pPr marL="914400" algn="l" rtl="0" eaLnBrk="1" fontAlgn="base" hangingPunct="1">
        <a:spcBef>
          <a:spcPct val="0"/>
        </a:spcBef>
        <a:spcAft>
          <a:spcPct val="0"/>
        </a:spcAft>
        <a:defRPr sz="3600">
          <a:solidFill>
            <a:schemeClr val="bg1"/>
          </a:solidFill>
          <a:latin typeface="Arial" charset="0"/>
          <a:cs typeface="Arial" charset="0"/>
        </a:defRPr>
      </a:lvl7pPr>
      <a:lvl8pPr marL="1371600" algn="l" rtl="0" eaLnBrk="1" fontAlgn="base" hangingPunct="1">
        <a:spcBef>
          <a:spcPct val="0"/>
        </a:spcBef>
        <a:spcAft>
          <a:spcPct val="0"/>
        </a:spcAft>
        <a:defRPr sz="3600">
          <a:solidFill>
            <a:schemeClr val="bg1"/>
          </a:solidFill>
          <a:latin typeface="Arial" charset="0"/>
          <a:cs typeface="Arial" charset="0"/>
        </a:defRPr>
      </a:lvl8pPr>
      <a:lvl9pPr marL="1828800" algn="l" rtl="0" eaLnBrk="1" fontAlgn="base" hangingPunct="1">
        <a:spcBef>
          <a:spcPct val="0"/>
        </a:spcBef>
        <a:spcAft>
          <a:spcPct val="0"/>
        </a:spcAft>
        <a:defRPr sz="36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a:solidFill>
            <a:srgbClr val="182B52"/>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rgbClr val="182B52"/>
          </a:solidFill>
          <a:latin typeface="+mn-lt"/>
          <a:cs typeface="+mn-cs"/>
        </a:defRPr>
      </a:lvl2pPr>
      <a:lvl3pPr marL="1143000" indent="-228600" algn="l" rtl="0" eaLnBrk="1" fontAlgn="base" hangingPunct="1">
        <a:spcBef>
          <a:spcPct val="20000"/>
        </a:spcBef>
        <a:spcAft>
          <a:spcPct val="0"/>
        </a:spcAft>
        <a:buFont typeface="Arial" charset="0"/>
        <a:buChar char="•"/>
        <a:defRPr sz="1600">
          <a:solidFill>
            <a:srgbClr val="182B52"/>
          </a:solidFill>
          <a:latin typeface="+mn-lt"/>
          <a:cs typeface="+mn-cs"/>
        </a:defRPr>
      </a:lvl3pPr>
      <a:lvl4pPr marL="1600200" indent="-228600" algn="l" rtl="0" eaLnBrk="1" fontAlgn="base" hangingPunct="1">
        <a:spcBef>
          <a:spcPct val="20000"/>
        </a:spcBef>
        <a:spcAft>
          <a:spcPct val="0"/>
        </a:spcAft>
        <a:buFont typeface="Arial" charset="0"/>
        <a:buChar char="–"/>
        <a:defRPr sz="1600">
          <a:solidFill>
            <a:srgbClr val="182B52"/>
          </a:solidFill>
          <a:latin typeface="+mn-lt"/>
          <a:cs typeface="+mn-cs"/>
        </a:defRPr>
      </a:lvl4pPr>
      <a:lvl5pPr marL="2057400" indent="-228600" algn="l" rtl="0" eaLnBrk="1" fontAlgn="base" hangingPunct="1">
        <a:spcBef>
          <a:spcPct val="20000"/>
        </a:spcBef>
        <a:spcAft>
          <a:spcPct val="0"/>
        </a:spcAft>
        <a:buFont typeface="Arial" charset="0"/>
        <a:buChar char="•"/>
        <a:defRPr sz="1600">
          <a:solidFill>
            <a:srgbClr val="182B52"/>
          </a:solidFill>
          <a:latin typeface="+mn-lt"/>
          <a:cs typeface="+mn-cs"/>
        </a:defRPr>
      </a:lvl5pPr>
      <a:lvl6pPr marL="2514600" indent="-228600" algn="l" rtl="0" eaLnBrk="1" fontAlgn="base" hangingPunct="1">
        <a:spcBef>
          <a:spcPct val="20000"/>
        </a:spcBef>
        <a:spcAft>
          <a:spcPct val="0"/>
        </a:spcAft>
        <a:buFont typeface="Arial" charset="0"/>
        <a:buChar char="•"/>
        <a:defRPr sz="1600">
          <a:solidFill>
            <a:srgbClr val="182B52"/>
          </a:solidFill>
          <a:latin typeface="+mn-lt"/>
          <a:cs typeface="+mn-cs"/>
        </a:defRPr>
      </a:lvl6pPr>
      <a:lvl7pPr marL="2971800" indent="-228600" algn="l" rtl="0" eaLnBrk="1" fontAlgn="base" hangingPunct="1">
        <a:spcBef>
          <a:spcPct val="20000"/>
        </a:spcBef>
        <a:spcAft>
          <a:spcPct val="0"/>
        </a:spcAft>
        <a:buFont typeface="Arial" charset="0"/>
        <a:buChar char="•"/>
        <a:defRPr sz="1600">
          <a:solidFill>
            <a:srgbClr val="182B52"/>
          </a:solidFill>
          <a:latin typeface="+mn-lt"/>
          <a:cs typeface="+mn-cs"/>
        </a:defRPr>
      </a:lvl7pPr>
      <a:lvl8pPr marL="3429000" indent="-228600" algn="l" rtl="0" eaLnBrk="1" fontAlgn="base" hangingPunct="1">
        <a:spcBef>
          <a:spcPct val="20000"/>
        </a:spcBef>
        <a:spcAft>
          <a:spcPct val="0"/>
        </a:spcAft>
        <a:buFont typeface="Arial" charset="0"/>
        <a:buChar char="•"/>
        <a:defRPr sz="1600">
          <a:solidFill>
            <a:srgbClr val="182B52"/>
          </a:solidFill>
          <a:latin typeface="+mn-lt"/>
          <a:cs typeface="+mn-cs"/>
        </a:defRPr>
      </a:lvl8pPr>
      <a:lvl9pPr marL="3886200" indent="-228600" algn="l" rtl="0" eaLnBrk="1" fontAlgn="base" hangingPunct="1">
        <a:spcBef>
          <a:spcPct val="20000"/>
        </a:spcBef>
        <a:spcAft>
          <a:spcPct val="0"/>
        </a:spcAft>
        <a:buFont typeface="Arial" charset="0"/>
        <a:buChar char="•"/>
        <a:defRPr sz="1600">
          <a:solidFill>
            <a:srgbClr val="182B5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Afbeelding 8" descr="PP_CORP_BACKGR_3.jpg"/>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4" descr="KULLOGO_RGB 1CM_PS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78875" y="0"/>
            <a:ext cx="361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2"/>
          <p:cNvSpPr>
            <a:spLocks noGrp="1" noChangeArrowheads="1"/>
          </p:cNvSpPr>
          <p:nvPr>
            <p:ph type="body" idx="1"/>
          </p:nvPr>
        </p:nvSpPr>
        <p:spPr bwMode="auto">
          <a:xfrm>
            <a:off x="719138" y="1439863"/>
            <a:ext cx="7920037"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en typ de tekst</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3077" name="Rectangle 15"/>
          <p:cNvSpPr>
            <a:spLocks noGrp="1" noChangeArrowheads="1"/>
          </p:cNvSpPr>
          <p:nvPr>
            <p:ph type="title"/>
          </p:nvPr>
        </p:nvSpPr>
        <p:spPr bwMode="auto">
          <a:xfrm>
            <a:off x="719138" y="0"/>
            <a:ext cx="79200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72000" numCol="1" anchor="ctr" anchorCtr="0" compatLnSpc="1">
            <a:prstTxWarp prst="textNoShape">
              <a:avLst/>
            </a:prstTxWarp>
          </a:bodyPr>
          <a:lstStyle/>
          <a:p>
            <a:pPr lvl="0"/>
            <a:r>
              <a:rPr lang="nl-NL" smtClean="0"/>
              <a:t>Klik en typ de tekst</a:t>
            </a:r>
          </a:p>
        </p:txBody>
      </p:sp>
      <p:sp>
        <p:nvSpPr>
          <p:cNvPr id="8198" name="Rectangle 6"/>
          <p:cNvSpPr>
            <a:spLocks noGrp="1" noChangeArrowheads="1"/>
          </p:cNvSpPr>
          <p:nvPr>
            <p:ph type="dt" sz="half" idx="2"/>
          </p:nvPr>
        </p:nvSpPr>
        <p:spPr bwMode="auto">
          <a:xfrm>
            <a:off x="719138" y="6369050"/>
            <a:ext cx="18002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spcBef>
                <a:spcPct val="20000"/>
              </a:spcBef>
              <a:defRPr sz="1200" smtClean="0"/>
            </a:lvl1pPr>
          </a:lstStyle>
          <a:p>
            <a:pPr>
              <a:defRPr/>
            </a:pPr>
            <a:endParaRPr lang="nl-NL"/>
          </a:p>
        </p:txBody>
      </p:sp>
      <p:sp>
        <p:nvSpPr>
          <p:cNvPr id="8199" name="Rectangle 7"/>
          <p:cNvSpPr>
            <a:spLocks noGrp="1" noChangeArrowheads="1"/>
          </p:cNvSpPr>
          <p:nvPr>
            <p:ph type="ftr" sz="quarter" idx="3"/>
          </p:nvPr>
        </p:nvSpPr>
        <p:spPr bwMode="auto">
          <a:xfrm>
            <a:off x="2878138" y="6369050"/>
            <a:ext cx="35988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0" hangingPunct="0">
              <a:spcBef>
                <a:spcPct val="20000"/>
              </a:spcBef>
              <a:defRPr sz="1200" smtClean="0"/>
            </a:lvl1pPr>
          </a:lstStyle>
          <a:p>
            <a:pPr>
              <a:defRPr/>
            </a:pPr>
            <a:endParaRPr lang="nl-NL"/>
          </a:p>
        </p:txBody>
      </p:sp>
      <p:sp>
        <p:nvSpPr>
          <p:cNvPr id="8200" name="Rectangle 8"/>
          <p:cNvSpPr>
            <a:spLocks noGrp="1" noChangeArrowheads="1"/>
          </p:cNvSpPr>
          <p:nvPr>
            <p:ph type="sldNum" sz="quarter" idx="4"/>
          </p:nvPr>
        </p:nvSpPr>
        <p:spPr bwMode="auto">
          <a:xfrm>
            <a:off x="6837363" y="6369050"/>
            <a:ext cx="18002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spcBef>
                <a:spcPct val="20000"/>
              </a:spcBef>
              <a:defRPr sz="1200" smtClean="0"/>
            </a:lvl1pPr>
          </a:lstStyle>
          <a:p>
            <a:pPr>
              <a:defRPr/>
            </a:pPr>
            <a:fld id="{309444D4-4C5F-4DC0-BCB3-1EA0C98E7A8A}"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1600">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99792" y="2132856"/>
            <a:ext cx="5903144" cy="4536504"/>
          </a:xfrm>
        </p:spPr>
        <p:txBody>
          <a:bodyPr/>
          <a:lstStyle/>
          <a:p>
            <a:r>
              <a:rPr lang="nl-BE" b="1" smtClean="0"/>
              <a:t>Nieuwe indicatoren voor sociale vooruitgang: hoe dichten we de kloof tussen theorie en praktijk?</a:t>
            </a:r>
            <a:br>
              <a:rPr lang="nl-BE" b="1" smtClean="0"/>
            </a:br>
            <a:r>
              <a:rPr lang="nl-BE" b="1"/>
              <a:t/>
            </a:r>
            <a:br>
              <a:rPr lang="nl-BE" b="1"/>
            </a:br>
            <a:r>
              <a:rPr lang="nl-BE"/>
              <a:t/>
            </a:r>
            <a:br>
              <a:rPr lang="nl-BE"/>
            </a:br>
            <a:r>
              <a:rPr lang="nl-BE" sz="2400" i="1" smtClean="0"/>
              <a:t>Erik Schokkaert (Departement Economie, KULeuven; CORE, Université catholique de Louvain)</a:t>
            </a:r>
            <a:endParaRPr lang="en-US" sz="2400" i="1"/>
          </a:p>
        </p:txBody>
      </p:sp>
      <p:sp>
        <p:nvSpPr>
          <p:cNvPr id="2" name="Slide Number Placeholder 1"/>
          <p:cNvSpPr>
            <a:spLocks noGrp="1"/>
          </p:cNvSpPr>
          <p:nvPr>
            <p:ph type="sldNum" sz="quarter" idx="11"/>
          </p:nvPr>
        </p:nvSpPr>
        <p:spPr/>
        <p:txBody>
          <a:bodyPr/>
          <a:lstStyle/>
          <a:p>
            <a:pPr>
              <a:defRPr/>
            </a:pPr>
            <a:fld id="{309444D4-4C5F-4DC0-BCB3-1EA0C98E7A8A}" type="slidenum">
              <a:rPr lang="nl-NL" smtClean="0"/>
              <a:pPr>
                <a:defRPr/>
              </a:pPr>
              <a:t>1</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50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t>2. Aggregatie en verdeling</a:t>
            </a:r>
            <a:endParaRPr lang="en-US" b="1"/>
          </a:p>
        </p:txBody>
      </p:sp>
      <p:sp>
        <p:nvSpPr>
          <p:cNvPr id="3" name="Content Placeholder 2"/>
          <p:cNvSpPr>
            <a:spLocks noGrp="1"/>
          </p:cNvSpPr>
          <p:nvPr>
            <p:ph idx="1"/>
          </p:nvPr>
        </p:nvSpPr>
        <p:spPr/>
        <p:txBody>
          <a:bodyPr/>
          <a:lstStyle/>
          <a:p>
            <a:r>
              <a:rPr lang="nl-BE" smtClean="0"/>
              <a:t>Laat ons aannemen dat we akkoord gaan over een reeks van belangrijke dimensies.</a:t>
            </a:r>
          </a:p>
          <a:p>
            <a:endParaRPr lang="nl-BE" smtClean="0"/>
          </a:p>
          <a:p>
            <a:r>
              <a:rPr lang="nl-BE" smtClean="0"/>
              <a:t>STAP 1: Om te weten wie van twee mensen het hoogste welzijnsniveau bereikt moeten we (in de meeste gevallen) een wegingsschema toepassen.</a:t>
            </a: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10</a:t>
            </a:fld>
            <a:endParaRPr lang="nl-NL"/>
          </a:p>
        </p:txBody>
      </p:sp>
    </p:spTree>
    <p:extLst>
      <p:ext uri="{BB962C8B-B14F-4D97-AF65-F5344CB8AC3E}">
        <p14:creationId xmlns:p14="http://schemas.microsoft.com/office/powerpoint/2010/main" val="3480742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D3EC7CF7-8CA0-4260-BAD9-2754392D4A1E}" type="slidenum">
              <a:rPr lang="en-US" altLang="en-US"/>
              <a:pPr/>
              <a:t>11</a:t>
            </a:fld>
            <a:endParaRPr lang="en-US" altLang="en-US"/>
          </a:p>
        </p:txBody>
      </p:sp>
      <p:sp>
        <p:nvSpPr>
          <p:cNvPr id="108546" name="Rectangle 2"/>
          <p:cNvSpPr>
            <a:spLocks noGrp="1" noChangeArrowheads="1"/>
          </p:cNvSpPr>
          <p:nvPr>
            <p:ph type="title"/>
          </p:nvPr>
        </p:nvSpPr>
        <p:spPr>
          <a:xfrm>
            <a:off x="457200" y="277813"/>
            <a:ext cx="8229600" cy="630237"/>
          </a:xfrm>
        </p:spPr>
        <p:txBody>
          <a:bodyPr/>
          <a:lstStyle/>
          <a:p>
            <a:r>
              <a:rPr lang="nl-BE" sz="3200" smtClean="0"/>
              <a:t>Weging is noodzakelijk</a:t>
            </a:r>
            <a:endParaRPr lang="en-GB" sz="3200"/>
          </a:p>
        </p:txBody>
      </p:sp>
      <p:sp>
        <p:nvSpPr>
          <p:cNvPr id="108547" name="Rectangle 3"/>
          <p:cNvSpPr>
            <a:spLocks noGrp="1" noChangeArrowheads="1"/>
          </p:cNvSpPr>
          <p:nvPr>
            <p:ph type="body" idx="1"/>
          </p:nvPr>
        </p:nvSpPr>
        <p:spPr>
          <a:xfrm>
            <a:off x="457200" y="1196975"/>
            <a:ext cx="8229600" cy="4933950"/>
          </a:xfrm>
        </p:spPr>
        <p:txBody>
          <a:bodyPr/>
          <a:lstStyle/>
          <a:p>
            <a:pPr>
              <a:buFont typeface="Wingdings" pitchFamily="2" charset="2"/>
              <a:buNone/>
            </a:pPr>
            <a:r>
              <a:rPr lang="en-GB" sz="2400" smtClean="0"/>
              <a:t>   </a:t>
            </a:r>
            <a:endParaRPr lang="en-GB" sz="2400"/>
          </a:p>
        </p:txBody>
      </p:sp>
      <p:sp>
        <p:nvSpPr>
          <p:cNvPr id="108557" name="Line 13"/>
          <p:cNvSpPr>
            <a:spLocks noChangeShapeType="1"/>
          </p:cNvSpPr>
          <p:nvPr/>
        </p:nvSpPr>
        <p:spPr bwMode="auto">
          <a:xfrm flipV="1">
            <a:off x="1979613" y="2205038"/>
            <a:ext cx="0" cy="3744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8" name="Line 14"/>
          <p:cNvSpPr>
            <a:spLocks noChangeShapeType="1"/>
          </p:cNvSpPr>
          <p:nvPr/>
        </p:nvSpPr>
        <p:spPr bwMode="auto">
          <a:xfrm>
            <a:off x="1331913" y="5445125"/>
            <a:ext cx="698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9" name="Line 15"/>
          <p:cNvSpPr>
            <a:spLocks noChangeShapeType="1"/>
          </p:cNvSpPr>
          <p:nvPr/>
        </p:nvSpPr>
        <p:spPr bwMode="auto">
          <a:xfrm>
            <a:off x="1979613" y="3573463"/>
            <a:ext cx="5184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0" name="Line 16"/>
          <p:cNvSpPr>
            <a:spLocks noChangeShapeType="1"/>
          </p:cNvSpPr>
          <p:nvPr/>
        </p:nvSpPr>
        <p:spPr bwMode="auto">
          <a:xfrm flipV="1">
            <a:off x="4067175" y="2276475"/>
            <a:ext cx="0" cy="316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1" name="Rectangle 17"/>
          <p:cNvSpPr>
            <a:spLocks noChangeArrowheads="1"/>
          </p:cNvSpPr>
          <p:nvPr/>
        </p:nvSpPr>
        <p:spPr bwMode="auto">
          <a:xfrm>
            <a:off x="1979613" y="3573463"/>
            <a:ext cx="2087562" cy="18716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BE"/>
              <a:t>A</a:t>
            </a:r>
            <a:endParaRPr lang="en-GB"/>
          </a:p>
        </p:txBody>
      </p:sp>
      <p:sp>
        <p:nvSpPr>
          <p:cNvPr id="108562" name="Rectangle 18"/>
          <p:cNvSpPr>
            <a:spLocks noChangeArrowheads="1"/>
          </p:cNvSpPr>
          <p:nvPr/>
        </p:nvSpPr>
        <p:spPr bwMode="auto">
          <a:xfrm>
            <a:off x="4067175" y="2133600"/>
            <a:ext cx="3744913" cy="1439863"/>
          </a:xfrm>
          <a:prstGeom prst="rect">
            <a:avLst/>
          </a:prstGeom>
          <a:solidFill>
            <a:srgbClr val="FF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BE"/>
              <a:t>D</a:t>
            </a:r>
            <a:endParaRPr lang="en-GB"/>
          </a:p>
        </p:txBody>
      </p:sp>
      <p:sp>
        <p:nvSpPr>
          <p:cNvPr id="108564" name="Text Box 20"/>
          <p:cNvSpPr txBox="1">
            <a:spLocks noChangeArrowheads="1"/>
          </p:cNvSpPr>
          <p:nvPr/>
        </p:nvSpPr>
        <p:spPr bwMode="auto">
          <a:xfrm>
            <a:off x="6941165" y="4365104"/>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t>B</a:t>
            </a:r>
            <a:endParaRPr lang="en-GB"/>
          </a:p>
        </p:txBody>
      </p:sp>
      <p:sp>
        <p:nvSpPr>
          <p:cNvPr id="108565" name="Text Box 21"/>
          <p:cNvSpPr txBox="1">
            <a:spLocks noChangeArrowheads="1"/>
          </p:cNvSpPr>
          <p:nvPr/>
        </p:nvSpPr>
        <p:spPr bwMode="auto">
          <a:xfrm>
            <a:off x="2124075" y="22764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t>C</a:t>
            </a:r>
            <a:endParaRPr lang="en-GB"/>
          </a:p>
        </p:txBody>
      </p:sp>
      <p:sp>
        <p:nvSpPr>
          <p:cNvPr id="108567" name="Text Box 23"/>
          <p:cNvSpPr txBox="1">
            <a:spLocks noChangeArrowheads="1"/>
          </p:cNvSpPr>
          <p:nvPr/>
        </p:nvSpPr>
        <p:spPr bwMode="auto">
          <a:xfrm>
            <a:off x="7072313" y="5589588"/>
            <a:ext cx="1531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l-BE" smtClean="0"/>
              <a:t>gezondheid</a:t>
            </a:r>
            <a:endParaRPr lang="en-GB"/>
          </a:p>
        </p:txBody>
      </p:sp>
      <p:sp>
        <p:nvSpPr>
          <p:cNvPr id="108568" name="Text Box 24"/>
          <p:cNvSpPr txBox="1">
            <a:spLocks noChangeArrowheads="1"/>
          </p:cNvSpPr>
          <p:nvPr/>
        </p:nvSpPr>
        <p:spPr bwMode="auto">
          <a:xfrm>
            <a:off x="539750" y="22050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smtClean="0"/>
              <a:t>opleiding</a:t>
            </a:r>
            <a:endParaRPr lang="en-GB"/>
          </a:p>
        </p:txBody>
      </p:sp>
      <p:sp>
        <p:nvSpPr>
          <p:cNvPr id="108573" name="Oval 29"/>
          <p:cNvSpPr>
            <a:spLocks noChangeArrowheads="1"/>
          </p:cNvSpPr>
          <p:nvPr/>
        </p:nvSpPr>
        <p:spPr bwMode="auto">
          <a:xfrm>
            <a:off x="6929258" y="4365104"/>
            <a:ext cx="360363" cy="3587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74" name="Oval 30"/>
          <p:cNvSpPr>
            <a:spLocks noChangeArrowheads="1"/>
          </p:cNvSpPr>
          <p:nvPr/>
        </p:nvSpPr>
        <p:spPr bwMode="auto">
          <a:xfrm>
            <a:off x="2124075" y="2276475"/>
            <a:ext cx="360363" cy="3587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Oval 2"/>
          <p:cNvSpPr/>
          <p:nvPr/>
        </p:nvSpPr>
        <p:spPr bwMode="auto">
          <a:xfrm>
            <a:off x="3958777" y="3501628"/>
            <a:ext cx="216793" cy="14366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pic>
        <p:nvPicPr>
          <p:cNvPr id="23"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bwMode="auto">
          <a:xfrm>
            <a:off x="2734147" y="1638677"/>
            <a:ext cx="4672812" cy="3009438"/>
          </a:xfrm>
          <a:custGeom>
            <a:avLst/>
            <a:gdLst>
              <a:gd name="connsiteX0" fmla="*/ 0 w 4672812"/>
              <a:gd name="connsiteY0" fmla="*/ 0 h 3009438"/>
              <a:gd name="connsiteX1" fmla="*/ 1367073 w 4672812"/>
              <a:gd name="connsiteY1" fmla="*/ 2037030 h 3009438"/>
              <a:gd name="connsiteX2" fmla="*/ 4436198 w 4672812"/>
              <a:gd name="connsiteY2" fmla="*/ 2942376 h 3009438"/>
              <a:gd name="connsiteX3" fmla="*/ 4463358 w 4672812"/>
              <a:gd name="connsiteY3" fmla="*/ 2942376 h 3009438"/>
              <a:gd name="connsiteX4" fmla="*/ 4463358 w 4672812"/>
              <a:gd name="connsiteY4" fmla="*/ 2942376 h 3009438"/>
              <a:gd name="connsiteX5" fmla="*/ 4372823 w 4672812"/>
              <a:gd name="connsiteY5" fmla="*/ 2924270 h 300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2812" h="3009438">
                <a:moveTo>
                  <a:pt x="0" y="0"/>
                </a:moveTo>
                <a:cubicBezTo>
                  <a:pt x="313853" y="773317"/>
                  <a:pt x="627707" y="1546634"/>
                  <a:pt x="1367073" y="2037030"/>
                </a:cubicBezTo>
                <a:cubicBezTo>
                  <a:pt x="2106439" y="2527426"/>
                  <a:pt x="3920150" y="2791485"/>
                  <a:pt x="4436198" y="2942376"/>
                </a:cubicBezTo>
                <a:cubicBezTo>
                  <a:pt x="4952246" y="3093267"/>
                  <a:pt x="4463358" y="2942376"/>
                  <a:pt x="4463358" y="2942376"/>
                </a:cubicBezTo>
                <a:lnTo>
                  <a:pt x="4463358" y="2942376"/>
                </a:lnTo>
                <a:lnTo>
                  <a:pt x="4372823" y="2924270"/>
                </a:lnTo>
              </a:path>
            </a:pathLst>
          </a:custGeom>
          <a:no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723064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5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56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5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9" grpId="0" animBg="1"/>
      <p:bldP spid="108560" grpId="0" animBg="1"/>
      <p:bldP spid="108561" grpId="0" animBg="1"/>
      <p:bldP spid="108562" grpId="0" animBg="1"/>
      <p:bldP spid="108564" grpId="0" build="allAtOnce"/>
      <p:bldP spid="108565" grpId="0"/>
      <p:bldP spid="108573" grpId="0" animBg="1"/>
      <p:bldP spid="108574" grpId="0" animBg="1"/>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t>   </a:t>
            </a:r>
            <a:endParaRPr lang="en-US" b="1"/>
          </a:p>
        </p:txBody>
      </p:sp>
      <p:sp>
        <p:nvSpPr>
          <p:cNvPr id="3" name="Content Placeholder 2"/>
          <p:cNvSpPr>
            <a:spLocks noGrp="1"/>
          </p:cNvSpPr>
          <p:nvPr>
            <p:ph idx="1"/>
          </p:nvPr>
        </p:nvSpPr>
        <p:spPr/>
        <p:txBody>
          <a:bodyPr/>
          <a:lstStyle/>
          <a:p>
            <a:endParaRPr lang="nl-BE" smtClean="0"/>
          </a:p>
          <a:p>
            <a:r>
              <a:rPr lang="nl-BE" smtClean="0"/>
              <a:t>STAP 2: Om het welzijn van de gemeenschap te kennen, moeten we het welzijn van de individuele mensen “aggregeren”:</a:t>
            </a:r>
          </a:p>
          <a:p>
            <a:pPr lvl="1"/>
            <a:r>
              <a:rPr lang="nl-BE" smtClean="0"/>
              <a:t>Gewoon “optellen” zou betekenen dat we geen enkel belang toekennen aan de verdeling.</a:t>
            </a:r>
          </a:p>
          <a:p>
            <a:endParaRPr lang="nl-BE" smtClean="0"/>
          </a:p>
          <a:p>
            <a:r>
              <a:rPr lang="nl-BE" smtClean="0"/>
              <a:t>Twee manieren om deze aggregaties door te voeren.</a:t>
            </a:r>
          </a:p>
          <a:p>
            <a:endParaRPr lang="nl-BE"/>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12</a:t>
            </a:fld>
            <a:endParaRPr lang="nl-NL"/>
          </a:p>
        </p:txBody>
      </p:sp>
    </p:spTree>
    <p:extLst>
      <p:ext uri="{BB962C8B-B14F-4D97-AF65-F5344CB8AC3E}">
        <p14:creationId xmlns:p14="http://schemas.microsoft.com/office/powerpoint/2010/main" val="100949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p:cNvSpPr>
            <a:spLocks noGrp="1"/>
          </p:cNvSpPr>
          <p:nvPr>
            <p:ph type="sldNum" sz="quarter" idx="12"/>
          </p:nvPr>
        </p:nvSpPr>
        <p:spPr/>
        <p:txBody>
          <a:bodyPr/>
          <a:lstStyle/>
          <a:p>
            <a:fld id="{652B89CC-83F9-443A-A45C-B53C58428FD0}" type="slidenum">
              <a:rPr lang="en-US" altLang="en-US"/>
              <a:pPr/>
              <a:t>13</a:t>
            </a:fld>
            <a:endParaRPr lang="en-US" altLang="en-US"/>
          </a:p>
        </p:txBody>
      </p:sp>
      <p:sp>
        <p:nvSpPr>
          <p:cNvPr id="54274" name="Rectangle 2"/>
          <p:cNvSpPr>
            <a:spLocks noGrp="1" noChangeArrowheads="1"/>
          </p:cNvSpPr>
          <p:nvPr>
            <p:ph type="title"/>
          </p:nvPr>
        </p:nvSpPr>
        <p:spPr/>
        <p:txBody>
          <a:bodyPr/>
          <a:lstStyle/>
          <a:p>
            <a:r>
              <a:rPr lang="en-US" sz="3200" smtClean="0"/>
              <a:t>Levenskwaliteit en verdeling</a:t>
            </a:r>
            <a:endParaRPr lang="en-US" sz="3200"/>
          </a:p>
        </p:txBody>
      </p:sp>
      <p:graphicFrame>
        <p:nvGraphicFramePr>
          <p:cNvPr id="54311" name="Group 39"/>
          <p:cNvGraphicFramePr>
            <a:graphicFrameLocks noGrp="1"/>
          </p:cNvGraphicFramePr>
          <p:nvPr>
            <p:ph idx="1"/>
            <p:extLst>
              <p:ext uri="{D42A27DB-BD31-4B8C-83A1-F6EECF244321}">
                <p14:modId xmlns:p14="http://schemas.microsoft.com/office/powerpoint/2010/main" val="4178256229"/>
              </p:ext>
            </p:extLst>
          </p:nvPr>
        </p:nvGraphicFramePr>
        <p:xfrm>
          <a:off x="138791" y="1124743"/>
          <a:ext cx="6624736" cy="4013073"/>
        </p:xfrm>
        <a:graphic>
          <a:graphicData uri="http://schemas.openxmlformats.org/drawingml/2006/table">
            <a:tbl>
              <a:tblPr/>
              <a:tblGrid>
                <a:gridCol w="1728192"/>
                <a:gridCol w="1944216"/>
                <a:gridCol w="1440160"/>
                <a:gridCol w="1512168"/>
              </a:tblGrid>
              <a:tr h="89526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nl-BE"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consumptie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l-BE" sz="2600" b="0" i="0" u="none" strike="noStrike" cap="none" normalizeH="0" baseline="0" smtClean="0">
                          <a:ln>
                            <a:noFill/>
                          </a:ln>
                          <a:solidFill>
                            <a:schemeClr val="tx1"/>
                          </a:solidFill>
                          <a:effectLst/>
                          <a:latin typeface="Arial" charset="0"/>
                        </a:rPr>
                        <a:t>...</a:t>
                      </a: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gezond-</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heid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26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persoon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b</a:t>
                      </a:r>
                      <a:r>
                        <a:rPr kumimoji="0" lang="en-US" sz="2600" b="0" i="0" u="none" strike="noStrike" cap="none" normalizeH="0" baseline="-25000" smtClean="0">
                          <a:ln>
                            <a:noFill/>
                          </a:ln>
                          <a:solidFill>
                            <a:schemeClr val="tx1"/>
                          </a:solidFill>
                          <a:effectLst/>
                          <a:latin typeface="Arial" charset="0"/>
                        </a:rPr>
                        <a:t>11</a:t>
                      </a: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b</a:t>
                      </a:r>
                      <a:r>
                        <a:rPr kumimoji="0" lang="en-US" sz="2600" b="0" i="0" u="none" strike="noStrike" cap="none" normalizeH="0" baseline="-25000" smtClean="0">
                          <a:ln>
                            <a:noFill/>
                          </a:ln>
                          <a:solidFill>
                            <a:schemeClr val="tx1"/>
                          </a:solidFill>
                          <a:effectLst/>
                          <a:latin typeface="Arial" charset="0"/>
                        </a:rPr>
                        <a:t>1k</a:t>
                      </a: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203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93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persoon 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b</a:t>
                      </a:r>
                      <a:r>
                        <a:rPr kumimoji="0" lang="en-US" sz="2600" b="0" i="0" u="none" strike="noStrike" cap="none" normalizeH="0" baseline="-25000" smtClean="0">
                          <a:ln>
                            <a:noFill/>
                          </a:ln>
                          <a:solidFill>
                            <a:schemeClr val="tx1"/>
                          </a:solidFill>
                          <a:effectLst/>
                          <a:latin typeface="Arial" charset="0"/>
                        </a:rPr>
                        <a:t>n1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b</a:t>
                      </a:r>
                      <a:r>
                        <a:rPr kumimoji="0" lang="en-US" sz="2600" b="0" i="0" u="none" strike="noStrike" cap="none" normalizeH="0" baseline="-2500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93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l-BE" sz="2600" b="0" i="0" u="none" strike="noStrike" cap="none" normalizeH="0" baseline="0" smtClean="0">
                          <a:ln>
                            <a:noFill/>
                          </a:ln>
                          <a:solidFill>
                            <a:srgbClr val="FFFF00"/>
                          </a:solidFill>
                          <a:effectLst/>
                          <a:latin typeface="Arial" charset="0"/>
                        </a:rPr>
                        <a:t>GLOBAAL</a:t>
                      </a:r>
                      <a:endParaRPr kumimoji="0" lang="en-US" sz="2600" b="0" i="0" u="none" strike="noStrike" cap="none" normalizeH="0" baseline="0" smtClean="0">
                        <a:ln>
                          <a:noFill/>
                        </a:ln>
                        <a:solidFill>
                          <a:srgbClr val="FFFF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600" b="0" i="0" u="none" strike="noStrike" cap="none" normalizeH="0" baseline="0" smtClean="0">
                          <a:ln>
                            <a:noFill/>
                          </a:ln>
                          <a:solidFill>
                            <a:srgbClr val="FFFF00"/>
                          </a:solidFill>
                          <a:effectLst/>
                          <a:latin typeface="Arial" charset="0"/>
                        </a:rPr>
                        <a:t>b</a:t>
                      </a:r>
                      <a:r>
                        <a:rPr kumimoji="0" lang="en-US" sz="2600" b="0" i="0" u="none" strike="noStrike" cap="none" normalizeH="0" baseline="-25000" smtClean="0">
                          <a:ln>
                            <a:noFill/>
                          </a:ln>
                          <a:solidFill>
                            <a:srgbClr val="FFFF00"/>
                          </a:solidFill>
                          <a:effectLst/>
                          <a:latin typeface="Arial" charset="0"/>
                        </a:rPr>
                        <a:t>1</a:t>
                      </a:r>
                      <a:endParaRPr kumimoji="0" lang="en-US" sz="2600" b="0" i="0" u="none" strike="noStrike" cap="none" normalizeH="0" baseline="0" smtClean="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25000" smtClean="0">
                        <a:ln>
                          <a:noFill/>
                        </a:ln>
                        <a:solidFill>
                          <a:srgbClr val="FF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l-BE" sz="2600" b="0" i="0" u="none" strike="noStrike" cap="none" normalizeH="0" baseline="0" smtClean="0">
                          <a:ln>
                            <a:noFill/>
                          </a:ln>
                          <a:solidFill>
                            <a:srgbClr val="FFFF00"/>
                          </a:solidFill>
                          <a:effectLst/>
                          <a:latin typeface="Arial" charset="0"/>
                        </a:rPr>
                        <a:t>...</a:t>
                      </a:r>
                      <a:endParaRPr kumimoji="0" lang="en-US" sz="2600" b="0" i="0" u="none" strike="noStrike" cap="none" normalizeH="0" baseline="0" smtClean="0">
                        <a:ln>
                          <a:noFill/>
                        </a:ln>
                        <a:solidFill>
                          <a:srgbClr val="FF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600" b="0" i="0" u="none" strike="noStrike" cap="none" normalizeH="0" baseline="0" smtClean="0">
                          <a:ln>
                            <a:noFill/>
                          </a:ln>
                          <a:solidFill>
                            <a:srgbClr val="FFFF00"/>
                          </a:solidFill>
                          <a:effectLst/>
                          <a:latin typeface="Arial" charset="0"/>
                        </a:rPr>
                        <a:t>b</a:t>
                      </a:r>
                      <a:r>
                        <a:rPr kumimoji="0" lang="en-US" sz="2600" b="0" i="0" u="none" strike="noStrike" cap="none" normalizeH="0" baseline="-25000" smtClean="0">
                          <a:ln>
                            <a:noFill/>
                          </a:ln>
                          <a:solidFill>
                            <a:srgbClr val="FFFF00"/>
                          </a:solidFill>
                          <a:effectLst/>
                          <a:latin typeface="Arial" charset="0"/>
                        </a:rPr>
                        <a:t>k</a:t>
                      </a:r>
                      <a:endParaRPr kumimoji="0" lang="en-US" sz="2600" b="0" i="0" u="none" strike="noStrike" cap="none" normalizeH="0" baseline="0" smtClean="0">
                        <a:ln>
                          <a:noFill/>
                        </a:ln>
                        <a:solidFill>
                          <a:srgbClr val="FFFF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25000" smtClean="0">
                        <a:ln>
                          <a:noFill/>
                        </a:ln>
                        <a:solidFill>
                          <a:srgbClr val="FF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1852064" y="1137450"/>
            <a:ext cx="1999855" cy="5184576"/>
          </a:xfrm>
          <a:prstGeom prst="rect">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cxnSp>
        <p:nvCxnSpPr>
          <p:cNvPr id="11" name="Straight Arrow Connector 10"/>
          <p:cNvCxnSpPr/>
          <p:nvPr/>
        </p:nvCxnSpPr>
        <p:spPr bwMode="auto">
          <a:xfrm flipV="1">
            <a:off x="2843808" y="5373216"/>
            <a:ext cx="0" cy="792088"/>
          </a:xfrm>
          <a:prstGeom prst="straightConnector1">
            <a:avLst/>
          </a:prstGeom>
          <a:solidFill>
            <a:schemeClr val="accent1"/>
          </a:solidFill>
          <a:ln w="571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p:cNvSpPr/>
          <p:nvPr/>
        </p:nvSpPr>
        <p:spPr bwMode="auto">
          <a:xfrm>
            <a:off x="3851920" y="1135492"/>
            <a:ext cx="1440160" cy="5186271"/>
          </a:xfrm>
          <a:prstGeom prst="rect">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sp>
        <p:nvSpPr>
          <p:cNvPr id="26" name="Rectangle 25"/>
          <p:cNvSpPr/>
          <p:nvPr/>
        </p:nvSpPr>
        <p:spPr bwMode="auto">
          <a:xfrm>
            <a:off x="5292080" y="1124744"/>
            <a:ext cx="1512168" cy="5184576"/>
          </a:xfrm>
          <a:prstGeom prst="rect">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cxnSp>
        <p:nvCxnSpPr>
          <p:cNvPr id="27" name="Straight Arrow Connector 26"/>
          <p:cNvCxnSpPr/>
          <p:nvPr/>
        </p:nvCxnSpPr>
        <p:spPr bwMode="auto">
          <a:xfrm flipV="1">
            <a:off x="4454236" y="5376888"/>
            <a:ext cx="0" cy="792088"/>
          </a:xfrm>
          <a:prstGeom prst="straightConnector1">
            <a:avLst/>
          </a:prstGeom>
          <a:solidFill>
            <a:schemeClr val="accent1"/>
          </a:solidFill>
          <a:ln w="571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V="1">
            <a:off x="6084168" y="5373216"/>
            <a:ext cx="0" cy="792088"/>
          </a:xfrm>
          <a:prstGeom prst="straightConnector1">
            <a:avLst/>
          </a:prstGeom>
          <a:solidFill>
            <a:schemeClr val="accent1"/>
          </a:solidFill>
          <a:ln w="571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170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a:t>
            </a:r>
            <a:endParaRPr lang="en-US"/>
          </a:p>
        </p:txBody>
      </p:sp>
      <p:sp>
        <p:nvSpPr>
          <p:cNvPr id="3" name="Content Placeholder 2"/>
          <p:cNvSpPr>
            <a:spLocks noGrp="1"/>
          </p:cNvSpPr>
          <p:nvPr>
            <p:ph idx="1"/>
          </p:nvPr>
        </p:nvSpPr>
        <p:spPr>
          <a:xfrm>
            <a:off x="683568" y="1124744"/>
            <a:ext cx="7920037" cy="5256584"/>
          </a:xfrm>
        </p:spPr>
        <p:txBody>
          <a:bodyPr/>
          <a:lstStyle/>
          <a:p>
            <a:endParaRPr lang="nl-BE" smtClean="0"/>
          </a:p>
          <a:p>
            <a:endParaRPr lang="nl-BE"/>
          </a:p>
          <a:p>
            <a:r>
              <a:rPr lang="nl-BE" i="1" u="sng" smtClean="0"/>
              <a:t>EERSTE BENADERING:</a:t>
            </a:r>
            <a:r>
              <a:rPr lang="nl-BE" i="1" smtClean="0"/>
              <a:t> </a:t>
            </a:r>
            <a:r>
              <a:rPr lang="nl-BE" smtClean="0"/>
              <a:t>bereken “gemiddelde consumptie”, gemiddeld gezondheidsniveau, gemiddeld niveau van huisvesting, enz. – aggregeer dan die gemiddelden.</a:t>
            </a:r>
          </a:p>
          <a:p>
            <a:pPr marL="0" indent="0">
              <a:buNone/>
            </a:pPr>
            <a:endParaRPr lang="nl-BE" smtClean="0"/>
          </a:p>
          <a:p>
            <a:pPr lvl="1"/>
            <a:r>
              <a:rPr lang="nl-BE" sz="2400" smtClean="0"/>
              <a:t>dan moet verdeling als bijkomende indicator worden opgenomen, maar: VERDELING WAARVAN? Wellicht ongelijkheid meten in elk van de aparte indicatoren?</a:t>
            </a:r>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14</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229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p:cNvSpPr>
            <a:spLocks noGrp="1"/>
          </p:cNvSpPr>
          <p:nvPr>
            <p:ph type="sldNum" sz="quarter" idx="12"/>
          </p:nvPr>
        </p:nvSpPr>
        <p:spPr/>
        <p:txBody>
          <a:bodyPr/>
          <a:lstStyle/>
          <a:p>
            <a:fld id="{652B89CC-83F9-443A-A45C-B53C58428FD0}" type="slidenum">
              <a:rPr lang="en-US" altLang="en-US"/>
              <a:pPr/>
              <a:t>15</a:t>
            </a:fld>
            <a:endParaRPr lang="en-US" altLang="en-US"/>
          </a:p>
        </p:txBody>
      </p:sp>
      <p:sp>
        <p:nvSpPr>
          <p:cNvPr id="54274" name="Rectangle 2"/>
          <p:cNvSpPr>
            <a:spLocks noGrp="1" noChangeArrowheads="1"/>
          </p:cNvSpPr>
          <p:nvPr>
            <p:ph type="title"/>
          </p:nvPr>
        </p:nvSpPr>
        <p:spPr/>
        <p:txBody>
          <a:bodyPr/>
          <a:lstStyle/>
          <a:p>
            <a:r>
              <a:rPr lang="en-US" sz="3200" smtClean="0"/>
              <a:t>Levenskwaliteit en verdeling</a:t>
            </a:r>
            <a:endParaRPr lang="en-US" sz="3200"/>
          </a:p>
        </p:txBody>
      </p:sp>
      <p:graphicFrame>
        <p:nvGraphicFramePr>
          <p:cNvPr id="54311" name="Group 39"/>
          <p:cNvGraphicFramePr>
            <a:graphicFrameLocks noGrp="1"/>
          </p:cNvGraphicFramePr>
          <p:nvPr>
            <p:ph idx="1"/>
            <p:extLst>
              <p:ext uri="{D42A27DB-BD31-4B8C-83A1-F6EECF244321}">
                <p14:modId xmlns:p14="http://schemas.microsoft.com/office/powerpoint/2010/main" val="1402006526"/>
              </p:ext>
            </p:extLst>
          </p:nvPr>
        </p:nvGraphicFramePr>
        <p:xfrm>
          <a:off x="138791" y="1124743"/>
          <a:ext cx="8712199" cy="3333042"/>
        </p:xfrm>
        <a:graphic>
          <a:graphicData uri="http://schemas.openxmlformats.org/drawingml/2006/table">
            <a:tbl>
              <a:tblPr/>
              <a:tblGrid>
                <a:gridCol w="1728192"/>
                <a:gridCol w="1944216"/>
                <a:gridCol w="1440160"/>
                <a:gridCol w="1512168"/>
                <a:gridCol w="2087463"/>
              </a:tblGrid>
              <a:tr h="89526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nl-BE"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consumptie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l-BE" sz="2600" b="0" i="0" u="none" strike="noStrike" cap="none" normalizeH="0" baseline="0" smtClean="0">
                          <a:ln>
                            <a:noFill/>
                          </a:ln>
                          <a:solidFill>
                            <a:schemeClr val="tx1"/>
                          </a:solidFill>
                          <a:effectLst/>
                          <a:latin typeface="Arial" charset="0"/>
                        </a:rPr>
                        <a:t>...</a:t>
                      </a: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gezond-</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heid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rgbClr val="FF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26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persoon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b</a:t>
                      </a:r>
                      <a:r>
                        <a:rPr kumimoji="0" lang="en-US" sz="2600" b="0" i="0" u="none" strike="noStrike" cap="none" normalizeH="0" baseline="-25000" smtClean="0">
                          <a:ln>
                            <a:noFill/>
                          </a:ln>
                          <a:solidFill>
                            <a:schemeClr val="tx1"/>
                          </a:solidFill>
                          <a:effectLst/>
                          <a:latin typeface="Arial" charset="0"/>
                        </a:rPr>
                        <a:t>11</a:t>
                      </a: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b</a:t>
                      </a:r>
                      <a:r>
                        <a:rPr kumimoji="0" lang="en-US" sz="2600" b="0" i="0" u="none" strike="noStrike" cap="none" normalizeH="0" baseline="-25000" smtClean="0">
                          <a:ln>
                            <a:noFill/>
                          </a:ln>
                          <a:solidFill>
                            <a:schemeClr val="tx1"/>
                          </a:solidFill>
                          <a:effectLst/>
                          <a:latin typeface="Arial" charset="0"/>
                        </a:rPr>
                        <a:t>1k</a:t>
                      </a: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600" b="0" i="0" u="none" strike="noStrike" cap="none" normalizeH="0" baseline="0" smtClean="0">
                          <a:ln>
                            <a:noFill/>
                          </a:ln>
                          <a:solidFill>
                            <a:srgbClr val="FF0000"/>
                          </a:solidFill>
                          <a:effectLst/>
                          <a:latin typeface="Arial" charset="0"/>
                        </a:rPr>
                        <a:t>L</a:t>
                      </a:r>
                      <a:r>
                        <a:rPr kumimoji="0" lang="en-US" sz="2600" b="0" i="0" u="none" strike="noStrike" cap="none" normalizeH="0" baseline="-25000" smtClean="0">
                          <a:ln>
                            <a:noFill/>
                          </a:ln>
                          <a:solidFill>
                            <a:srgbClr val="FF0000"/>
                          </a:solidFill>
                          <a:effectLst/>
                          <a:latin typeface="Arial" charset="0"/>
                        </a:rPr>
                        <a:t>1</a:t>
                      </a:r>
                      <a:endParaRPr kumimoji="0" lang="en-US" sz="2600" b="0" i="0" u="none" strike="noStrike" cap="none" normalizeH="0" baseline="0" smtClean="0">
                        <a:ln>
                          <a:noFill/>
                        </a:ln>
                        <a:solidFill>
                          <a:srgbClr val="FF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203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l-BE" sz="2600" b="0" i="0" u="none" strike="noStrike" cap="none" normalizeH="0" baseline="0" smtClean="0">
                          <a:ln>
                            <a:noFill/>
                          </a:ln>
                          <a:solidFill>
                            <a:srgbClr val="FF0000"/>
                          </a:solidFill>
                          <a:effectLst/>
                          <a:latin typeface="Arial" charset="0"/>
                        </a:rPr>
                        <a:t>...</a:t>
                      </a:r>
                      <a:endParaRPr kumimoji="0" lang="en-US" sz="26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93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persoon 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b</a:t>
                      </a:r>
                      <a:r>
                        <a:rPr kumimoji="0" lang="en-US" sz="2600" b="0" i="0" u="none" strike="noStrike" cap="none" normalizeH="0" baseline="-25000" smtClean="0">
                          <a:ln>
                            <a:noFill/>
                          </a:ln>
                          <a:solidFill>
                            <a:schemeClr val="tx1"/>
                          </a:solidFill>
                          <a:effectLst/>
                          <a:latin typeface="Arial" charset="0"/>
                        </a:rPr>
                        <a:t>n1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b</a:t>
                      </a:r>
                      <a:r>
                        <a:rPr kumimoji="0" lang="en-US" sz="2600" b="0" i="0" u="none" strike="noStrike" cap="none" normalizeH="0" baseline="-2500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600" b="0" i="0" u="none" strike="noStrike" cap="none" normalizeH="0" baseline="0" smtClean="0">
                          <a:ln>
                            <a:noFill/>
                          </a:ln>
                          <a:solidFill>
                            <a:srgbClr val="FF0000"/>
                          </a:solidFill>
                          <a:effectLst/>
                          <a:latin typeface="Arial" charset="0"/>
                        </a:rPr>
                        <a:t>L</a:t>
                      </a:r>
                      <a:r>
                        <a:rPr kumimoji="0" lang="en-US" sz="2600" b="0" i="0" u="none" strike="noStrike" cap="none" normalizeH="0" baseline="-25000" smtClean="0">
                          <a:ln>
                            <a:noFill/>
                          </a:ln>
                          <a:solidFill>
                            <a:srgbClr val="FF0000"/>
                          </a:solidFill>
                          <a:effectLst/>
                          <a:latin typeface="Arial" charset="0"/>
                        </a:rPr>
                        <a:t>n</a:t>
                      </a:r>
                      <a:endParaRPr kumimoji="0" lang="en-US" sz="2600" b="0" i="0" u="none" strike="noStrike" cap="none" normalizeH="0" baseline="0" smtClean="0">
                        <a:ln>
                          <a:noFill/>
                        </a:ln>
                        <a:solidFill>
                          <a:srgbClr val="FF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25000" smtClean="0">
                        <a:ln>
                          <a:noFill/>
                        </a:ln>
                        <a:solidFill>
                          <a:srgbClr val="FF0000"/>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04248" y="1124744"/>
            <a:ext cx="2016224" cy="972574"/>
          </a:xfrm>
          <a:prstGeom prst="rect">
            <a:avLst/>
          </a:prstGeom>
        </p:spPr>
        <p:txBody>
          <a:bodyPr wrap="square">
            <a:spAutoFit/>
          </a:bodyPr>
          <a:lstStyle/>
          <a:p>
            <a:pPr lvl="0" fontAlgn="base">
              <a:spcBef>
                <a:spcPct val="20000"/>
              </a:spcBef>
              <a:spcAft>
                <a:spcPct val="0"/>
              </a:spcAft>
              <a:buClr>
                <a:srgbClr val="BBE0E3"/>
              </a:buClr>
              <a:buSzPct val="65000"/>
            </a:pPr>
            <a:r>
              <a:rPr lang="nl-BE" sz="2600">
                <a:solidFill>
                  <a:srgbClr val="FF0000"/>
                </a:solidFill>
                <a:latin typeface="Arial" charset="0"/>
              </a:rPr>
              <a:t>levens-</a:t>
            </a:r>
          </a:p>
          <a:p>
            <a:pPr lvl="0" fontAlgn="base">
              <a:spcBef>
                <a:spcPct val="20000"/>
              </a:spcBef>
              <a:spcAft>
                <a:spcPct val="0"/>
              </a:spcAft>
              <a:buClr>
                <a:srgbClr val="BBE0E3"/>
              </a:buClr>
              <a:buSzPct val="65000"/>
            </a:pPr>
            <a:r>
              <a:rPr lang="nl-BE" sz="2600">
                <a:solidFill>
                  <a:srgbClr val="FF0000"/>
                </a:solidFill>
                <a:latin typeface="Arial" charset="0"/>
              </a:rPr>
              <a:t>kwaliteit</a:t>
            </a:r>
            <a:endParaRPr lang="en-US" sz="2600">
              <a:solidFill>
                <a:srgbClr val="FF0000"/>
              </a:solidFill>
              <a:latin typeface="Arial" charset="0"/>
            </a:endParaRPr>
          </a:p>
        </p:txBody>
      </p:sp>
      <p:sp>
        <p:nvSpPr>
          <p:cNvPr id="2" name="Rectangle 1"/>
          <p:cNvSpPr/>
          <p:nvPr/>
        </p:nvSpPr>
        <p:spPr bwMode="auto">
          <a:xfrm>
            <a:off x="107504" y="2097318"/>
            <a:ext cx="8640960" cy="97164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sp>
        <p:nvSpPr>
          <p:cNvPr id="14" name="Rectangle 13"/>
          <p:cNvSpPr/>
          <p:nvPr/>
        </p:nvSpPr>
        <p:spPr bwMode="auto">
          <a:xfrm>
            <a:off x="108763" y="3068960"/>
            <a:ext cx="8640960" cy="57606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sp>
        <p:nvSpPr>
          <p:cNvPr id="16" name="Rectangle 15"/>
          <p:cNvSpPr/>
          <p:nvPr/>
        </p:nvSpPr>
        <p:spPr bwMode="auto">
          <a:xfrm>
            <a:off x="110022" y="3645024"/>
            <a:ext cx="8640960" cy="79208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cxnSp>
        <p:nvCxnSpPr>
          <p:cNvPr id="4" name="Straight Arrow Connector 3"/>
          <p:cNvCxnSpPr/>
          <p:nvPr/>
        </p:nvCxnSpPr>
        <p:spPr bwMode="auto">
          <a:xfrm flipH="1">
            <a:off x="8100392" y="2348880"/>
            <a:ext cx="648072"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a:off x="8166163" y="3278454"/>
            <a:ext cx="648072"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H="1">
            <a:off x="8166163" y="3978918"/>
            <a:ext cx="648072"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149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a:t>
            </a:r>
            <a:endParaRPr lang="en-US"/>
          </a:p>
        </p:txBody>
      </p:sp>
      <p:sp>
        <p:nvSpPr>
          <p:cNvPr id="3" name="Content Placeholder 2"/>
          <p:cNvSpPr>
            <a:spLocks noGrp="1"/>
          </p:cNvSpPr>
          <p:nvPr>
            <p:ph idx="1"/>
          </p:nvPr>
        </p:nvSpPr>
        <p:spPr/>
        <p:txBody>
          <a:bodyPr/>
          <a:lstStyle/>
          <a:p>
            <a:endParaRPr lang="nl-BE" smtClean="0"/>
          </a:p>
          <a:p>
            <a:endParaRPr lang="nl-BE" smtClean="0"/>
          </a:p>
          <a:p>
            <a:r>
              <a:rPr lang="nl-BE" i="1" u="sng" smtClean="0"/>
              <a:t>TWEEDE BENADERING</a:t>
            </a:r>
            <a:r>
              <a:rPr lang="nl-BE" i="1" u="sng"/>
              <a:t>:</a:t>
            </a:r>
            <a:r>
              <a:rPr lang="nl-BE"/>
              <a:t> bereken </a:t>
            </a:r>
            <a:r>
              <a:rPr lang="nl-BE" smtClean="0"/>
              <a:t>eerst “levenskwaliteit</a:t>
            </a:r>
            <a:r>
              <a:rPr lang="nl-BE"/>
              <a:t>” van verschillende mensen (</a:t>
            </a:r>
            <a:r>
              <a:rPr lang="nl-BE" smtClean="0"/>
              <a:t>groepen) en aggregeer </a:t>
            </a:r>
            <a:r>
              <a:rPr lang="nl-BE"/>
              <a:t>dan die maatstaven van individuele </a:t>
            </a:r>
            <a:r>
              <a:rPr lang="nl-BE" smtClean="0"/>
              <a:t>levenskwaliteit. Ongelijkheid in de individuele niveaus van welzijn kan dan </a:t>
            </a:r>
            <a:r>
              <a:rPr lang="nl-BE" sz="2400" smtClean="0"/>
              <a:t>op </a:t>
            </a:r>
            <a:r>
              <a:rPr lang="nl-BE" sz="2400"/>
              <a:t>een natuurlijke wijze opgenomen </a:t>
            </a:r>
            <a:r>
              <a:rPr lang="nl-BE" sz="2400" smtClean="0"/>
              <a:t>worden.</a:t>
            </a:r>
            <a:endParaRPr lang="en-US" sz="2400"/>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16</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489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800"/>
              </a:lnSpc>
            </a:pPr>
            <a:r>
              <a:rPr lang="nl-BE" sz="3200" smtClean="0"/>
              <a:t>Waarom is de tweede benadering beter?</a:t>
            </a:r>
            <a:endParaRPr lang="en-US" sz="320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68367466"/>
              </p:ext>
            </p:extLst>
          </p:nvPr>
        </p:nvGraphicFramePr>
        <p:xfrm>
          <a:off x="611560" y="1268760"/>
          <a:ext cx="7919288" cy="2123440"/>
        </p:xfrm>
        <a:graphic>
          <a:graphicData uri="http://schemas.openxmlformats.org/drawingml/2006/table">
            <a:tbl>
              <a:tblPr firstRow="1" bandRow="1">
                <a:tableStyleId>{5C22544A-7EE6-4342-B048-85BDC9FD1C3A}</a:tableStyleId>
              </a:tblPr>
              <a:tblGrid>
                <a:gridCol w="1979822"/>
                <a:gridCol w="1979822"/>
                <a:gridCol w="1979822"/>
                <a:gridCol w="1979822"/>
              </a:tblGrid>
              <a:tr h="370840">
                <a:tc>
                  <a:txBody>
                    <a:bodyPr/>
                    <a:lstStyle/>
                    <a:p>
                      <a:endParaRPr lang="en-US"/>
                    </a:p>
                  </a:txBody>
                  <a:tcPr marL="153549" marR="153549"/>
                </a:tc>
                <a:tc>
                  <a:txBody>
                    <a:bodyPr/>
                    <a:lstStyle/>
                    <a:p>
                      <a:r>
                        <a:rPr lang="nl-BE" smtClean="0"/>
                        <a:t>inkomen</a:t>
                      </a:r>
                      <a:endParaRPr lang="en-US"/>
                    </a:p>
                  </a:txBody>
                  <a:tcPr marL="153549" marR="153549"/>
                </a:tc>
                <a:tc>
                  <a:txBody>
                    <a:bodyPr/>
                    <a:lstStyle/>
                    <a:p>
                      <a:r>
                        <a:rPr lang="nl-BE" smtClean="0"/>
                        <a:t>kwaliteit</a:t>
                      </a:r>
                    </a:p>
                    <a:p>
                      <a:r>
                        <a:rPr lang="nl-BE" smtClean="0"/>
                        <a:t>milieu</a:t>
                      </a:r>
                      <a:endParaRPr lang="en-US"/>
                    </a:p>
                  </a:txBody>
                  <a:tcPr marL="153549" marR="153549"/>
                </a:tc>
                <a:tc>
                  <a:txBody>
                    <a:bodyPr/>
                    <a:lstStyle/>
                    <a:p>
                      <a:r>
                        <a:rPr lang="nl-BE" smtClean="0"/>
                        <a:t>“welzijn”</a:t>
                      </a:r>
                      <a:endParaRPr lang="en-US"/>
                    </a:p>
                  </a:txBody>
                  <a:tcPr marL="153549" marR="153549"/>
                </a:tc>
              </a:tr>
              <a:tr h="370840">
                <a:tc>
                  <a:txBody>
                    <a:bodyPr/>
                    <a:lstStyle/>
                    <a:p>
                      <a:r>
                        <a:rPr lang="nl-BE" smtClean="0"/>
                        <a:t>individu</a:t>
                      </a:r>
                      <a:r>
                        <a:rPr lang="nl-BE" baseline="0" smtClean="0"/>
                        <a:t> 1</a:t>
                      </a:r>
                      <a:endParaRPr lang="en-US"/>
                    </a:p>
                  </a:txBody>
                  <a:tcPr marL="153549" marR="153549"/>
                </a:tc>
                <a:tc>
                  <a:txBody>
                    <a:bodyPr/>
                    <a:lstStyle/>
                    <a:p>
                      <a:pPr algn="ctr"/>
                      <a:r>
                        <a:rPr lang="nl-BE" smtClean="0"/>
                        <a:t>100</a:t>
                      </a:r>
                      <a:endParaRPr lang="en-US"/>
                    </a:p>
                  </a:txBody>
                  <a:tcPr marL="153549" marR="153549"/>
                </a:tc>
                <a:tc>
                  <a:txBody>
                    <a:bodyPr/>
                    <a:lstStyle/>
                    <a:p>
                      <a:pPr algn="ctr"/>
                      <a:r>
                        <a:rPr lang="nl-BE" smtClean="0"/>
                        <a:t>10</a:t>
                      </a:r>
                      <a:endParaRPr lang="en-US"/>
                    </a:p>
                  </a:txBody>
                  <a:tcPr marL="153549" marR="153549"/>
                </a:tc>
                <a:tc>
                  <a:txBody>
                    <a:bodyPr/>
                    <a:lstStyle/>
                    <a:p>
                      <a:pPr algn="ctr"/>
                      <a:r>
                        <a:rPr lang="nl-BE" smtClean="0"/>
                        <a:t>55</a:t>
                      </a:r>
                      <a:endParaRPr lang="en-US"/>
                    </a:p>
                  </a:txBody>
                  <a:tcPr marL="153549" marR="153549"/>
                </a:tc>
              </a:tr>
              <a:tr h="370840">
                <a:tc>
                  <a:txBody>
                    <a:bodyPr/>
                    <a:lstStyle/>
                    <a:p>
                      <a:r>
                        <a:rPr lang="nl-BE" smtClean="0"/>
                        <a:t>individu</a:t>
                      </a:r>
                      <a:r>
                        <a:rPr lang="nl-BE" baseline="0" smtClean="0"/>
                        <a:t> 2</a:t>
                      </a:r>
                      <a:endParaRPr lang="en-US"/>
                    </a:p>
                  </a:txBody>
                  <a:tcPr marL="153549" marR="153549"/>
                </a:tc>
                <a:tc>
                  <a:txBody>
                    <a:bodyPr/>
                    <a:lstStyle/>
                    <a:p>
                      <a:pPr algn="ctr"/>
                      <a:r>
                        <a:rPr lang="nl-BE" smtClean="0"/>
                        <a:t>10</a:t>
                      </a:r>
                      <a:endParaRPr lang="en-US"/>
                    </a:p>
                  </a:txBody>
                  <a:tcPr marL="153549" marR="153549"/>
                </a:tc>
                <a:tc>
                  <a:txBody>
                    <a:bodyPr/>
                    <a:lstStyle/>
                    <a:p>
                      <a:pPr algn="ctr"/>
                      <a:r>
                        <a:rPr lang="nl-BE" smtClean="0"/>
                        <a:t>100</a:t>
                      </a:r>
                      <a:endParaRPr lang="en-US"/>
                    </a:p>
                  </a:txBody>
                  <a:tcPr marL="153549" marR="153549"/>
                </a:tc>
                <a:tc>
                  <a:txBody>
                    <a:bodyPr/>
                    <a:lstStyle/>
                    <a:p>
                      <a:pPr algn="ctr"/>
                      <a:r>
                        <a:rPr lang="nl-BE" smtClean="0"/>
                        <a:t>55</a:t>
                      </a:r>
                      <a:endParaRPr lang="en-US"/>
                    </a:p>
                  </a:txBody>
                  <a:tcPr marL="153549" marR="153549"/>
                </a:tc>
              </a:tr>
              <a:tr h="370840">
                <a:tc>
                  <a:txBody>
                    <a:bodyPr/>
                    <a:lstStyle/>
                    <a:p>
                      <a:r>
                        <a:rPr lang="nl-BE" smtClean="0"/>
                        <a:t>gemiddelde</a:t>
                      </a:r>
                      <a:endParaRPr lang="en-US"/>
                    </a:p>
                  </a:txBody>
                  <a:tcPr marL="153549" marR="153549"/>
                </a:tc>
                <a:tc>
                  <a:txBody>
                    <a:bodyPr/>
                    <a:lstStyle/>
                    <a:p>
                      <a:pPr algn="ctr"/>
                      <a:r>
                        <a:rPr lang="nl-BE" smtClean="0"/>
                        <a:t>55</a:t>
                      </a:r>
                      <a:endParaRPr lang="en-US"/>
                    </a:p>
                  </a:txBody>
                  <a:tcPr marL="153549" marR="153549"/>
                </a:tc>
                <a:tc>
                  <a:txBody>
                    <a:bodyPr/>
                    <a:lstStyle/>
                    <a:p>
                      <a:pPr algn="ctr"/>
                      <a:r>
                        <a:rPr lang="nl-BE" smtClean="0"/>
                        <a:t>55</a:t>
                      </a:r>
                      <a:endParaRPr lang="en-US"/>
                    </a:p>
                  </a:txBody>
                  <a:tcPr marL="153549" marR="153549"/>
                </a:tc>
                <a:tc>
                  <a:txBody>
                    <a:bodyPr/>
                    <a:lstStyle/>
                    <a:p>
                      <a:pPr algn="ctr"/>
                      <a:endParaRPr lang="en-US"/>
                    </a:p>
                  </a:txBody>
                  <a:tcPr marL="153549" marR="153549"/>
                </a:tc>
              </a:tr>
              <a:tr h="370840">
                <a:tc>
                  <a:txBody>
                    <a:bodyPr/>
                    <a:lstStyle/>
                    <a:p>
                      <a:r>
                        <a:rPr lang="nl-BE" smtClean="0"/>
                        <a:t>spanning</a:t>
                      </a:r>
                      <a:endParaRPr lang="en-US"/>
                    </a:p>
                  </a:txBody>
                  <a:tcPr marL="153549" marR="153549"/>
                </a:tc>
                <a:tc>
                  <a:txBody>
                    <a:bodyPr/>
                    <a:lstStyle/>
                    <a:p>
                      <a:pPr algn="ctr"/>
                      <a:r>
                        <a:rPr lang="nl-BE" smtClean="0"/>
                        <a:t>10/1</a:t>
                      </a:r>
                      <a:endParaRPr lang="en-US"/>
                    </a:p>
                  </a:txBody>
                  <a:tcPr marL="153549" marR="153549"/>
                </a:tc>
                <a:tc>
                  <a:txBody>
                    <a:bodyPr/>
                    <a:lstStyle/>
                    <a:p>
                      <a:pPr algn="ctr"/>
                      <a:r>
                        <a:rPr lang="nl-BE" smtClean="0"/>
                        <a:t>10/1</a:t>
                      </a:r>
                      <a:endParaRPr lang="en-US"/>
                    </a:p>
                  </a:txBody>
                  <a:tcPr marL="153549" marR="153549"/>
                </a:tc>
                <a:tc>
                  <a:txBody>
                    <a:bodyPr/>
                    <a:lstStyle/>
                    <a:p>
                      <a:pPr algn="ctr"/>
                      <a:r>
                        <a:rPr lang="nl-BE" smtClean="0">
                          <a:solidFill>
                            <a:srgbClr val="FF0000"/>
                          </a:solidFill>
                        </a:rPr>
                        <a:t>1/1</a:t>
                      </a:r>
                      <a:endParaRPr lang="en-US">
                        <a:solidFill>
                          <a:srgbClr val="FF0000"/>
                        </a:solidFill>
                      </a:endParaRPr>
                    </a:p>
                  </a:txBody>
                  <a:tcPr marL="153549" marR="153549"/>
                </a:tc>
              </a:tr>
            </a:tbl>
          </a:graphicData>
        </a:graphic>
      </p:graphicFrame>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17</a:t>
            </a:fld>
            <a:endParaRPr lang="nl-NL"/>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962141571"/>
              </p:ext>
            </p:extLst>
          </p:nvPr>
        </p:nvGraphicFramePr>
        <p:xfrm>
          <a:off x="611560" y="4005064"/>
          <a:ext cx="7920880" cy="2123440"/>
        </p:xfrm>
        <a:graphic>
          <a:graphicData uri="http://schemas.openxmlformats.org/drawingml/2006/table">
            <a:tbl>
              <a:tblPr firstRow="1" bandRow="1">
                <a:tableStyleId>{5C22544A-7EE6-4342-B048-85BDC9FD1C3A}</a:tableStyleId>
              </a:tblPr>
              <a:tblGrid>
                <a:gridCol w="2016224"/>
                <a:gridCol w="1944216"/>
                <a:gridCol w="2016224"/>
                <a:gridCol w="1944216"/>
              </a:tblGrid>
              <a:tr h="370840">
                <a:tc>
                  <a:txBody>
                    <a:bodyPr/>
                    <a:lstStyle/>
                    <a:p>
                      <a:endParaRPr lang="en-US"/>
                    </a:p>
                  </a:txBody>
                  <a:tcPr/>
                </a:tc>
                <a:tc>
                  <a:txBody>
                    <a:bodyPr/>
                    <a:lstStyle/>
                    <a:p>
                      <a:r>
                        <a:rPr lang="nl-BE" smtClean="0"/>
                        <a:t>inkomen</a:t>
                      </a:r>
                      <a:endParaRPr lang="en-US"/>
                    </a:p>
                  </a:txBody>
                  <a:tcPr/>
                </a:tc>
                <a:tc>
                  <a:txBody>
                    <a:bodyPr/>
                    <a:lstStyle/>
                    <a:p>
                      <a:r>
                        <a:rPr lang="nl-BE" smtClean="0"/>
                        <a:t>kwaliteit</a:t>
                      </a:r>
                    </a:p>
                    <a:p>
                      <a:r>
                        <a:rPr lang="nl-BE" smtClean="0"/>
                        <a:t>milieu</a:t>
                      </a:r>
                      <a:endParaRPr lang="en-US"/>
                    </a:p>
                  </a:txBody>
                  <a:tcPr/>
                </a:tc>
                <a:tc>
                  <a:txBody>
                    <a:bodyPr/>
                    <a:lstStyle/>
                    <a:p>
                      <a:r>
                        <a:rPr lang="nl-BE" smtClean="0"/>
                        <a:t>“welzijn”</a:t>
                      </a:r>
                      <a:endParaRPr lang="en-US"/>
                    </a:p>
                  </a:txBody>
                  <a:tcPr/>
                </a:tc>
              </a:tr>
              <a:tr h="370840">
                <a:tc>
                  <a:txBody>
                    <a:bodyPr/>
                    <a:lstStyle/>
                    <a:p>
                      <a:r>
                        <a:rPr lang="nl-BE" smtClean="0"/>
                        <a:t>individu</a:t>
                      </a:r>
                      <a:r>
                        <a:rPr lang="nl-BE" baseline="0" smtClean="0"/>
                        <a:t> 1</a:t>
                      </a:r>
                      <a:endParaRPr lang="en-US"/>
                    </a:p>
                  </a:txBody>
                  <a:tcPr/>
                </a:tc>
                <a:tc>
                  <a:txBody>
                    <a:bodyPr/>
                    <a:lstStyle/>
                    <a:p>
                      <a:pPr algn="ctr"/>
                      <a:r>
                        <a:rPr lang="nl-BE" smtClean="0"/>
                        <a:t>100</a:t>
                      </a:r>
                      <a:endParaRPr lang="en-US"/>
                    </a:p>
                  </a:txBody>
                  <a:tcPr/>
                </a:tc>
                <a:tc>
                  <a:txBody>
                    <a:bodyPr/>
                    <a:lstStyle/>
                    <a:p>
                      <a:pPr algn="ctr"/>
                      <a:r>
                        <a:rPr lang="nl-BE" smtClean="0"/>
                        <a:t>100</a:t>
                      </a:r>
                      <a:endParaRPr lang="en-US"/>
                    </a:p>
                  </a:txBody>
                  <a:tcPr/>
                </a:tc>
                <a:tc>
                  <a:txBody>
                    <a:bodyPr/>
                    <a:lstStyle/>
                    <a:p>
                      <a:pPr algn="ctr"/>
                      <a:r>
                        <a:rPr lang="nl-BE" smtClean="0"/>
                        <a:t>100</a:t>
                      </a:r>
                      <a:endParaRPr lang="en-US"/>
                    </a:p>
                  </a:txBody>
                  <a:tcPr/>
                </a:tc>
              </a:tr>
              <a:tr h="370840">
                <a:tc>
                  <a:txBody>
                    <a:bodyPr/>
                    <a:lstStyle/>
                    <a:p>
                      <a:r>
                        <a:rPr lang="nl-BE" smtClean="0"/>
                        <a:t>individu 2</a:t>
                      </a:r>
                      <a:endParaRPr lang="en-US"/>
                    </a:p>
                  </a:txBody>
                  <a:tcPr/>
                </a:tc>
                <a:tc>
                  <a:txBody>
                    <a:bodyPr/>
                    <a:lstStyle/>
                    <a:p>
                      <a:pPr algn="ctr"/>
                      <a:r>
                        <a:rPr lang="nl-BE" smtClean="0"/>
                        <a:t>10</a:t>
                      </a:r>
                      <a:endParaRPr lang="en-US"/>
                    </a:p>
                  </a:txBody>
                  <a:tcPr/>
                </a:tc>
                <a:tc>
                  <a:txBody>
                    <a:bodyPr/>
                    <a:lstStyle/>
                    <a:p>
                      <a:pPr algn="ctr"/>
                      <a:r>
                        <a:rPr lang="nl-BE" smtClean="0"/>
                        <a:t>10</a:t>
                      </a:r>
                      <a:endParaRPr lang="en-US"/>
                    </a:p>
                  </a:txBody>
                  <a:tcPr/>
                </a:tc>
                <a:tc>
                  <a:txBody>
                    <a:bodyPr/>
                    <a:lstStyle/>
                    <a:p>
                      <a:pPr algn="ctr"/>
                      <a:r>
                        <a:rPr lang="nl-BE" smtClean="0"/>
                        <a:t>10</a:t>
                      </a:r>
                      <a:endParaRPr lang="en-US"/>
                    </a:p>
                  </a:txBody>
                  <a:tcPr/>
                </a:tc>
              </a:tr>
              <a:tr h="370840">
                <a:tc>
                  <a:txBody>
                    <a:bodyPr/>
                    <a:lstStyle/>
                    <a:p>
                      <a:r>
                        <a:rPr lang="nl-BE" smtClean="0"/>
                        <a:t>gemiddelde</a:t>
                      </a:r>
                      <a:endParaRPr lang="en-US"/>
                    </a:p>
                  </a:txBody>
                  <a:tcPr/>
                </a:tc>
                <a:tc>
                  <a:txBody>
                    <a:bodyPr/>
                    <a:lstStyle/>
                    <a:p>
                      <a:pPr algn="ctr"/>
                      <a:r>
                        <a:rPr lang="nl-BE" smtClean="0"/>
                        <a:t>55</a:t>
                      </a:r>
                      <a:endParaRPr lang="en-US"/>
                    </a:p>
                  </a:txBody>
                  <a:tcPr/>
                </a:tc>
                <a:tc>
                  <a:txBody>
                    <a:bodyPr/>
                    <a:lstStyle/>
                    <a:p>
                      <a:pPr algn="ctr"/>
                      <a:r>
                        <a:rPr lang="nl-BE" smtClean="0"/>
                        <a:t>55</a:t>
                      </a:r>
                      <a:endParaRPr lang="en-US"/>
                    </a:p>
                  </a:txBody>
                  <a:tcPr/>
                </a:tc>
                <a:tc>
                  <a:txBody>
                    <a:bodyPr/>
                    <a:lstStyle/>
                    <a:p>
                      <a:pPr algn="ctr"/>
                      <a:endParaRPr lang="en-US"/>
                    </a:p>
                  </a:txBody>
                  <a:tcPr/>
                </a:tc>
              </a:tr>
              <a:tr h="370840">
                <a:tc>
                  <a:txBody>
                    <a:bodyPr/>
                    <a:lstStyle/>
                    <a:p>
                      <a:r>
                        <a:rPr lang="nl-BE" smtClean="0"/>
                        <a:t>spanning</a:t>
                      </a:r>
                      <a:endParaRPr lang="en-US"/>
                    </a:p>
                  </a:txBody>
                  <a:tcPr/>
                </a:tc>
                <a:tc>
                  <a:txBody>
                    <a:bodyPr/>
                    <a:lstStyle/>
                    <a:p>
                      <a:pPr algn="ctr"/>
                      <a:r>
                        <a:rPr lang="nl-BE" smtClean="0"/>
                        <a:t>10/1</a:t>
                      </a:r>
                      <a:endParaRPr lang="en-US"/>
                    </a:p>
                  </a:txBody>
                  <a:tcPr/>
                </a:tc>
                <a:tc>
                  <a:txBody>
                    <a:bodyPr/>
                    <a:lstStyle/>
                    <a:p>
                      <a:pPr algn="ctr"/>
                      <a:r>
                        <a:rPr lang="nl-BE" smtClean="0"/>
                        <a:t>10/1</a:t>
                      </a:r>
                      <a:endParaRPr lang="en-US"/>
                    </a:p>
                  </a:txBody>
                  <a:tcPr/>
                </a:tc>
                <a:tc>
                  <a:txBody>
                    <a:bodyPr/>
                    <a:lstStyle/>
                    <a:p>
                      <a:pPr algn="ctr"/>
                      <a:r>
                        <a:rPr lang="nl-BE" smtClean="0">
                          <a:solidFill>
                            <a:srgbClr val="FF0000"/>
                          </a:solidFill>
                        </a:rPr>
                        <a:t>10/1</a:t>
                      </a:r>
                      <a:endParaRPr lang="en-US">
                        <a:solidFill>
                          <a:srgbClr val="FF0000"/>
                        </a:solidFill>
                      </a:endParaRPr>
                    </a:p>
                  </a:txBody>
                  <a:tcPr/>
                </a:tc>
              </a:tr>
            </a:tbl>
          </a:graphicData>
        </a:graphic>
      </p:graphicFrame>
      <p:sp>
        <p:nvSpPr>
          <p:cNvPr id="11" name="Oval 10"/>
          <p:cNvSpPr/>
          <p:nvPr/>
        </p:nvSpPr>
        <p:spPr bwMode="auto">
          <a:xfrm>
            <a:off x="7117820" y="4653136"/>
            <a:ext cx="914400" cy="91440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sp>
        <p:nvSpPr>
          <p:cNvPr id="12" name="Oval 11"/>
          <p:cNvSpPr/>
          <p:nvPr/>
        </p:nvSpPr>
        <p:spPr bwMode="auto">
          <a:xfrm>
            <a:off x="7056242" y="1844824"/>
            <a:ext cx="914400" cy="91440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pic>
        <p:nvPicPr>
          <p:cNvPr id="13"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6556956" y="1268760"/>
            <a:ext cx="1990172" cy="216024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sp>
        <p:nvSpPr>
          <p:cNvPr id="15" name="Rectangle 14"/>
          <p:cNvSpPr/>
          <p:nvPr/>
        </p:nvSpPr>
        <p:spPr bwMode="auto">
          <a:xfrm>
            <a:off x="6602912" y="3981920"/>
            <a:ext cx="1944216" cy="218539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5715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t>3. Subjectief en objectief</a:t>
            </a:r>
            <a:endParaRPr lang="en-US" b="1"/>
          </a:p>
        </p:txBody>
      </p:sp>
      <p:sp>
        <p:nvSpPr>
          <p:cNvPr id="3" name="Content Placeholder 2"/>
          <p:cNvSpPr>
            <a:spLocks noGrp="1"/>
          </p:cNvSpPr>
          <p:nvPr>
            <p:ph idx="1"/>
          </p:nvPr>
        </p:nvSpPr>
        <p:spPr/>
        <p:txBody>
          <a:bodyPr/>
          <a:lstStyle/>
          <a:p>
            <a:endParaRPr lang="nl-BE"/>
          </a:p>
          <a:p>
            <a:r>
              <a:rPr lang="nl-BE" smtClean="0"/>
              <a:t>Hoe moeten we de verschillende dimensies wegen als we tot een maatstaf van individueel welzijn willen komen?</a:t>
            </a:r>
          </a:p>
          <a:p>
            <a:endParaRPr lang="nl-BE"/>
          </a:p>
          <a:p>
            <a:r>
              <a:rPr lang="nl-BE" smtClean="0"/>
              <a:t>Willen mensen niet gewoon gelukkig worden? Valt levenskwaliteit/welzijn niet samen met “geluk”?</a:t>
            </a:r>
          </a:p>
          <a:p>
            <a:pPr lvl="1"/>
            <a:r>
              <a:rPr lang="nl-BE" smtClean="0"/>
              <a:t>“</a:t>
            </a:r>
            <a:r>
              <a:rPr lang="nl-BE"/>
              <a:t>Life satisfaction” (geluk) is in de mode</a:t>
            </a:r>
            <a:r>
              <a:rPr lang="nl-BE" smtClean="0"/>
              <a:t>. Zie ook de Stiglitz-Sen-Fitoussi commissie.</a:t>
            </a:r>
            <a:endParaRPr lang="nl-BE"/>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18</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169992"/>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11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i="1" smtClean="0"/>
              <a:t>Hoe belangrijk is “geluk”?</a:t>
            </a:r>
            <a:endParaRPr lang="en-US" b="1" i="1"/>
          </a:p>
        </p:txBody>
      </p:sp>
      <p:sp>
        <p:nvSpPr>
          <p:cNvPr id="3" name="Content Placeholder 2"/>
          <p:cNvSpPr>
            <a:spLocks noGrp="1"/>
          </p:cNvSpPr>
          <p:nvPr>
            <p:ph idx="1"/>
          </p:nvPr>
        </p:nvSpPr>
        <p:spPr/>
        <p:txBody>
          <a:bodyPr/>
          <a:lstStyle/>
          <a:p>
            <a:pPr marL="457200" indent="-457200">
              <a:buFont typeface="+mj-lt"/>
              <a:buAutoNum type="arabicPeriod"/>
            </a:pPr>
            <a:endParaRPr lang="nl-BE" smtClean="0"/>
          </a:p>
          <a:p>
            <a:pPr marL="0" indent="0">
              <a:buNone/>
            </a:pPr>
            <a:endParaRPr lang="nl-BE" smtClean="0"/>
          </a:p>
          <a:p>
            <a:pPr marL="457200" indent="-457200">
              <a:buFont typeface="+mj-lt"/>
              <a:buAutoNum type="alphaUcPeriod"/>
            </a:pPr>
            <a:r>
              <a:rPr lang="nl-BE" smtClean="0"/>
              <a:t>Kunnen we “geluk” meten?</a:t>
            </a:r>
          </a:p>
          <a:p>
            <a:pPr marL="457200" indent="-457200">
              <a:buFont typeface="+mj-lt"/>
              <a:buAutoNum type="alphaUcPeriod"/>
            </a:pPr>
            <a:r>
              <a:rPr lang="nl-BE" smtClean="0"/>
              <a:t>Verschillende opvattingen van geluk: cognities en gevoelens.</a:t>
            </a:r>
          </a:p>
          <a:p>
            <a:pPr marL="457200" indent="-457200">
              <a:buFont typeface="+mj-lt"/>
              <a:buAutoNum type="alphaUcPeriod"/>
            </a:pPr>
            <a:r>
              <a:rPr lang="nl-BE" smtClean="0"/>
              <a:t>Kan geluk gebruikt worden als algemene indicator van individuele levenskwaliteit?</a:t>
            </a: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19</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34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t>Inleiding</a:t>
            </a:r>
            <a:endParaRPr lang="en-US" b="1"/>
          </a:p>
        </p:txBody>
      </p:sp>
      <p:sp>
        <p:nvSpPr>
          <p:cNvPr id="3" name="Content Placeholder 2"/>
          <p:cNvSpPr>
            <a:spLocks noGrp="1"/>
          </p:cNvSpPr>
          <p:nvPr>
            <p:ph idx="1"/>
          </p:nvPr>
        </p:nvSpPr>
        <p:spPr/>
        <p:txBody>
          <a:bodyPr/>
          <a:lstStyle/>
          <a:p>
            <a:r>
              <a:rPr lang="nl-BE" smtClean="0"/>
              <a:t>Gedurende de laatste jaren is er consensus gegroeid over de vaststelling dat “groei van het BBP” een inadequate maatstaf is voor “sociale vooruitgang”.</a:t>
            </a:r>
          </a:p>
          <a:p>
            <a:pPr marL="0" indent="0">
              <a:buNone/>
            </a:pPr>
            <a:endParaRPr lang="nl-BE"/>
          </a:p>
          <a:p>
            <a:r>
              <a:rPr lang="nl-BE" smtClean="0"/>
              <a:t>De constructie van alternatieve indicatoren heeft </a:t>
            </a:r>
            <a:r>
              <a:rPr lang="nl-BE"/>
              <a:t>gedurende de laatste jaren veel aandacht gekregen in de wetenschappelijke </a:t>
            </a:r>
            <a:r>
              <a:rPr lang="nl-BE" smtClean="0"/>
              <a:t>literatuur:</a:t>
            </a:r>
          </a:p>
          <a:p>
            <a:pPr lvl="1"/>
            <a:r>
              <a:rPr lang="nl-BE" smtClean="0"/>
              <a:t>“Alternatieve”, gecorrigeerde BBP-maatstaven, vaak met klemtoon op milieu-aspecten (Daly, Nordhaus).</a:t>
            </a:r>
          </a:p>
          <a:p>
            <a:pPr lvl="1"/>
            <a:r>
              <a:rPr lang="nl-BE" smtClean="0"/>
              <a:t>Functionings and capabilities (</a:t>
            </a:r>
            <a:r>
              <a:rPr lang="nl-BE" b="1" smtClean="0"/>
              <a:t>Sen</a:t>
            </a:r>
            <a:r>
              <a:rPr lang="nl-BE" smtClean="0"/>
              <a:t>).</a:t>
            </a:r>
          </a:p>
          <a:p>
            <a:pPr lvl="1"/>
            <a:r>
              <a:rPr lang="nl-BE" smtClean="0"/>
              <a:t>Meting van geluk (Layard, </a:t>
            </a:r>
            <a:r>
              <a:rPr lang="nl-BE" b="1" smtClean="0"/>
              <a:t>Kahneman</a:t>
            </a:r>
            <a:r>
              <a:rPr lang="nl-BE" smtClean="0"/>
              <a:t>).</a:t>
            </a:r>
          </a:p>
          <a:p>
            <a:pPr lvl="1"/>
            <a:r>
              <a:rPr lang="nl-BE" smtClean="0"/>
              <a:t>Inkomen, gecorrigeerd voor kwaliteit (</a:t>
            </a:r>
            <a:r>
              <a:rPr lang="nl-BE" b="1" smtClean="0"/>
              <a:t>Becker</a:t>
            </a:r>
            <a:r>
              <a:rPr lang="nl-BE" smtClean="0"/>
              <a:t>, Fleurbaey).</a:t>
            </a:r>
          </a:p>
          <a:p>
            <a:pPr lvl="1"/>
            <a:endParaRPr lang="nl-BE" smtClean="0"/>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2</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4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sz="3200" smtClean="0"/>
              <a:t> A. Kunnen we “geluk” meten?</a:t>
            </a:r>
            <a:endParaRPr lang="en-GB" sz="3200"/>
          </a:p>
        </p:txBody>
      </p:sp>
      <p:sp>
        <p:nvSpPr>
          <p:cNvPr id="121859" name="Rectangle 3"/>
          <p:cNvSpPr>
            <a:spLocks noGrp="1" noChangeArrowheads="1"/>
          </p:cNvSpPr>
          <p:nvPr>
            <p:ph idx="1"/>
          </p:nvPr>
        </p:nvSpPr>
        <p:spPr>
          <a:xfrm>
            <a:off x="719138" y="1439862"/>
            <a:ext cx="7920037" cy="5085481"/>
          </a:xfrm>
        </p:spPr>
        <p:txBody>
          <a:bodyPr/>
          <a:lstStyle/>
          <a:p>
            <a:r>
              <a:rPr lang="nl-BE" smtClean="0"/>
              <a:t>Psychologen hebben veel ervaring opgebouwd met het meten van gevoelens en attitudes.</a:t>
            </a:r>
          </a:p>
          <a:p>
            <a:r>
              <a:rPr lang="nl-BE" smtClean="0"/>
              <a:t>Gedurende de laatste jaren een zeer snel groeiende literatuur over meting van geluk, met een hele batterij van meetinstrumenten.</a:t>
            </a:r>
          </a:p>
          <a:p>
            <a:r>
              <a:rPr lang="nl-BE" smtClean="0"/>
              <a:t>In de economische en sociologische literatuur vooral aandacht voor grote representatieve enquêtes waarin vraag wordt gesteld als: “How satisfied are you with your life?” – te beantwoorden op een schaal.</a:t>
            </a:r>
          </a:p>
          <a:p>
            <a:r>
              <a:rPr lang="nl-BE" smtClean="0"/>
              <a:t>De antwoorden op die vraag vertonen een grote regelmaat in verschillende steekproeven en voor verschillende formuleringen: er wordt zeker “iets” gemeten.</a:t>
            </a:r>
            <a:endParaRPr lang="en-US"/>
          </a:p>
          <a:p>
            <a:endParaRPr lang="en-GB"/>
          </a:p>
        </p:txBody>
      </p:sp>
      <p:sp>
        <p:nvSpPr>
          <p:cNvPr id="5" name="Slide Number Placeholder 5"/>
          <p:cNvSpPr>
            <a:spLocks noGrp="1"/>
          </p:cNvSpPr>
          <p:nvPr>
            <p:ph type="sldNum" sz="quarter" idx="10"/>
          </p:nvPr>
        </p:nvSpPr>
        <p:spPr/>
        <p:txBody>
          <a:bodyPr/>
          <a:lstStyle/>
          <a:p>
            <a:fld id="{FE2B77CB-A7F0-422F-B092-BF93931AD8DA}" type="slidenum">
              <a:rPr lang="en-US" altLang="en-US"/>
              <a:pPr/>
              <a:t>20</a:t>
            </a:fld>
            <a:endParaRPr lang="en-US" altLang="en-US"/>
          </a:p>
        </p:txBody>
      </p:sp>
      <p:pic>
        <p:nvPicPr>
          <p:cNvPr id="6"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131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200" smtClean="0"/>
              <a:t>Enkele resultaten</a:t>
            </a:r>
            <a:endParaRPr lang="en-US" sz="3200"/>
          </a:p>
        </p:txBody>
      </p:sp>
      <p:sp>
        <p:nvSpPr>
          <p:cNvPr id="3" name="Content Placeholder 2"/>
          <p:cNvSpPr>
            <a:spLocks noGrp="1"/>
          </p:cNvSpPr>
          <p:nvPr>
            <p:ph idx="1"/>
          </p:nvPr>
        </p:nvSpPr>
        <p:spPr/>
        <p:txBody>
          <a:bodyPr/>
          <a:lstStyle/>
          <a:p>
            <a:endParaRPr lang="nl-BE" smtClean="0"/>
          </a:p>
          <a:p>
            <a:r>
              <a:rPr lang="nl-BE" smtClean="0"/>
              <a:t>Er wordt duidelijk aangetoond dat niet-materiële dimensies van het leven een grote invloed hebben op de tevredenheid met het leven.</a:t>
            </a:r>
          </a:p>
          <a:p>
            <a:endParaRPr lang="nl-BE" smtClean="0"/>
          </a:p>
          <a:p>
            <a:r>
              <a:rPr lang="nl-BE" smtClean="0"/>
              <a:t>Voorbeelden: sociale integratie door tewerkstelling, vrijheid en politieke rechten.</a:t>
            </a: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21</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86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2D24CE2-7DB0-461A-B3CD-F5CEF55F8953}" type="slidenum">
              <a:rPr lang="en-US" altLang="en-US"/>
              <a:pPr/>
              <a:t>22</a:t>
            </a:fld>
            <a:endParaRPr lang="en-US" altLang="en-US"/>
          </a:p>
        </p:txBody>
      </p:sp>
      <p:sp>
        <p:nvSpPr>
          <p:cNvPr id="124930" name="Rectangle 2"/>
          <p:cNvSpPr>
            <a:spLocks noGrp="1" noChangeArrowheads="1"/>
          </p:cNvSpPr>
          <p:nvPr>
            <p:ph type="title"/>
          </p:nvPr>
        </p:nvSpPr>
        <p:spPr>
          <a:xfrm>
            <a:off x="467544" y="116632"/>
            <a:ext cx="8229600" cy="990600"/>
          </a:xfrm>
        </p:spPr>
        <p:txBody>
          <a:bodyPr/>
          <a:lstStyle/>
          <a:p>
            <a:r>
              <a:rPr lang="nl-BE" sz="2800" smtClean="0"/>
              <a:t>Doorheen de tijd vergroot inkomensgroei het gemiddeld geluk niet,...</a:t>
            </a:r>
            <a:endParaRPr lang="en-US" sz="2800"/>
          </a:p>
        </p:txBody>
      </p:sp>
      <p:graphicFrame>
        <p:nvGraphicFramePr>
          <p:cNvPr id="124931" name="Object 3"/>
          <p:cNvGraphicFramePr>
            <a:graphicFrameLocks noChangeAspect="1"/>
          </p:cNvGraphicFramePr>
          <p:nvPr/>
        </p:nvGraphicFramePr>
        <p:xfrm>
          <a:off x="755650" y="1412875"/>
          <a:ext cx="7543800" cy="4064000"/>
        </p:xfrm>
        <a:graphic>
          <a:graphicData uri="http://schemas.openxmlformats.org/presentationml/2006/ole">
            <mc:AlternateContent xmlns:mc="http://schemas.openxmlformats.org/markup-compatibility/2006">
              <mc:Choice xmlns:v="urn:schemas-microsoft-com:vml" Requires="v">
                <p:oleObj spid="_x0000_s5137" name="Document" r:id="rId3" imgW="5239440" imgH="4064040" progId="Word.Document.8">
                  <p:embed/>
                </p:oleObj>
              </mc:Choice>
              <mc:Fallback>
                <p:oleObj name="Document" r:id="rId3" imgW="5239440" imgH="40640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412875"/>
                        <a:ext cx="75438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32" name="Text Box 4"/>
          <p:cNvSpPr txBox="1">
            <a:spLocks noChangeArrowheads="1"/>
          </p:cNvSpPr>
          <p:nvPr/>
        </p:nvSpPr>
        <p:spPr bwMode="auto">
          <a:xfrm>
            <a:off x="1239838" y="5176838"/>
            <a:ext cx="50449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mtClean="0"/>
              <a:t>Bron: Diener </a:t>
            </a:r>
            <a:r>
              <a:rPr lang="en-US"/>
              <a:t>et al., Psychological Bulletin, 1999</a:t>
            </a:r>
          </a:p>
        </p:txBody>
      </p:sp>
      <p:pic>
        <p:nvPicPr>
          <p:cNvPr id="6" name="Picture 2" descr="C:\Users\ndaaa07\Desktop\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t>
            </a:r>
            <a:r>
              <a:rPr lang="nl-BE" sz="2800" smtClean="0"/>
              <a:t>maar op een bepaald moment in de tijd ziet het beeld er anders uit.</a:t>
            </a:r>
            <a:endParaRPr lang="en-US" sz="2800"/>
          </a:p>
        </p:txBody>
      </p:sp>
      <p:sp>
        <p:nvSpPr>
          <p:cNvPr id="3" name="Slide Number Placeholder 2"/>
          <p:cNvSpPr>
            <a:spLocks noGrp="1"/>
          </p:cNvSpPr>
          <p:nvPr>
            <p:ph type="sldNum" sz="quarter" idx="10"/>
          </p:nvPr>
        </p:nvSpPr>
        <p:spPr/>
        <p:txBody>
          <a:bodyPr/>
          <a:lstStyle/>
          <a:p>
            <a:pPr>
              <a:defRPr/>
            </a:pPr>
            <a:fld id="{8F36C7E1-C952-47DF-9FA5-DF72F2C6A96C}" type="slidenum">
              <a:rPr lang="nl-NL" smtClean="0"/>
              <a:pPr>
                <a:defRPr/>
              </a:pPr>
              <a:t>23</a:t>
            </a:fld>
            <a:endParaRPr lang="nl-NL"/>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790" y="1661160"/>
            <a:ext cx="4884420" cy="3535680"/>
          </a:xfrm>
          <a:prstGeom prst="rect">
            <a:avLst/>
          </a:prstGeom>
        </p:spPr>
      </p:pic>
      <p:sp>
        <p:nvSpPr>
          <p:cNvPr id="5" name="TextBox 4"/>
          <p:cNvSpPr txBox="1"/>
          <p:nvPr/>
        </p:nvSpPr>
        <p:spPr>
          <a:xfrm>
            <a:off x="1403648" y="5661248"/>
            <a:ext cx="1642437" cy="369332"/>
          </a:xfrm>
          <a:prstGeom prst="rect">
            <a:avLst/>
          </a:prstGeom>
          <a:noFill/>
        </p:spPr>
        <p:txBody>
          <a:bodyPr wrap="none" rtlCol="0">
            <a:spAutoFit/>
          </a:bodyPr>
          <a:lstStyle/>
          <a:p>
            <a:r>
              <a:rPr lang="nl-BE" smtClean="0"/>
              <a:t>Bron: Wolfers.</a:t>
            </a:r>
            <a:endParaRPr lang="en-US"/>
          </a:p>
        </p:txBody>
      </p:sp>
      <p:pic>
        <p:nvPicPr>
          <p:cNvPr id="6" name="Picture 2" descr="C:\Users\ndaaa07\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000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200" smtClean="0"/>
              <a:t>B. Verschillende geluksconcepten</a:t>
            </a:r>
            <a:endParaRPr lang="en-US" sz="3200"/>
          </a:p>
        </p:txBody>
      </p:sp>
      <p:sp>
        <p:nvSpPr>
          <p:cNvPr id="4" name="Content Placeholder 3"/>
          <p:cNvSpPr>
            <a:spLocks noGrp="1"/>
          </p:cNvSpPr>
          <p:nvPr>
            <p:ph idx="1"/>
          </p:nvPr>
        </p:nvSpPr>
        <p:spPr/>
        <p:txBody>
          <a:bodyPr/>
          <a:lstStyle/>
          <a:p>
            <a:endParaRPr lang="nl-BE" smtClean="0"/>
          </a:p>
          <a:p>
            <a:r>
              <a:rPr lang="nl-BE" smtClean="0"/>
              <a:t>“Hoe tevreden ben je met je leven?” levert een “beoordeling” op. Het gaat hier over een actieve en bewuste oefening: COGNITIES.</a:t>
            </a:r>
          </a:p>
          <a:p>
            <a:pPr marL="0" indent="0">
              <a:buNone/>
            </a:pPr>
            <a:endParaRPr lang="nl-BE"/>
          </a:p>
          <a:p>
            <a:r>
              <a:rPr lang="nl-BE" smtClean="0"/>
              <a:t>Geluk kan ook refereren naar een permanente stroom van GEVOELENS </a:t>
            </a:r>
            <a:r>
              <a:rPr lang="nl-BE"/>
              <a:t>(plezier, pijn, vreugde, haat</a:t>
            </a:r>
            <a:r>
              <a:rPr lang="nl-BE" smtClean="0"/>
              <a:t>).</a:t>
            </a:r>
          </a:p>
          <a:p>
            <a:endParaRPr lang="nl-BE"/>
          </a:p>
          <a:p>
            <a:r>
              <a:rPr lang="nl-BE" smtClean="0"/>
              <a:t>Volgens Kahneman is enkel dit tweede concept psychologisch zinvol.</a:t>
            </a:r>
            <a:endParaRPr lang="en-US"/>
          </a:p>
        </p:txBody>
      </p:sp>
      <p:sp>
        <p:nvSpPr>
          <p:cNvPr id="3" name="Slide Number Placeholder 2"/>
          <p:cNvSpPr>
            <a:spLocks noGrp="1"/>
          </p:cNvSpPr>
          <p:nvPr>
            <p:ph type="sldNum" sz="quarter" idx="10"/>
          </p:nvPr>
        </p:nvSpPr>
        <p:spPr/>
        <p:txBody>
          <a:bodyPr/>
          <a:lstStyle/>
          <a:p>
            <a:pPr>
              <a:defRPr/>
            </a:pPr>
            <a:fld id="{8F36C7E1-C952-47DF-9FA5-DF72F2C6A96C}" type="slidenum">
              <a:rPr lang="nl-NL" smtClean="0"/>
              <a:pPr>
                <a:defRPr/>
              </a:pPr>
              <a:t>24</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3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2DFC629B-5815-4BD2-B00F-F564FCE54736}" type="slidenum">
              <a:rPr lang="en-US" altLang="en-US"/>
              <a:pPr/>
              <a:t>25</a:t>
            </a:fld>
            <a:endParaRPr lang="en-US" altLang="en-US"/>
          </a:p>
        </p:txBody>
      </p:sp>
      <p:sp>
        <p:nvSpPr>
          <p:cNvPr id="78850" name="Rectangle 2"/>
          <p:cNvSpPr>
            <a:spLocks noGrp="1" noChangeArrowheads="1"/>
          </p:cNvSpPr>
          <p:nvPr>
            <p:ph type="title"/>
          </p:nvPr>
        </p:nvSpPr>
        <p:spPr>
          <a:xfrm>
            <a:off x="457200" y="277813"/>
            <a:ext cx="8229600" cy="558800"/>
          </a:xfrm>
        </p:spPr>
        <p:txBody>
          <a:bodyPr/>
          <a:lstStyle/>
          <a:p>
            <a:pPr>
              <a:lnSpc>
                <a:spcPct val="80000"/>
              </a:lnSpc>
            </a:pPr>
            <a:r>
              <a:rPr lang="en-US" sz="2800"/>
              <a:t>Kahneman en "experienced utility"</a:t>
            </a:r>
          </a:p>
        </p:txBody>
      </p:sp>
      <p:pic>
        <p:nvPicPr>
          <p:cNvPr id="78851" name="Picture 3" descr="kahne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08308"/>
            <a:ext cx="8424862" cy="5256213"/>
          </a:xfrm>
          <a:prstGeom prst="rect">
            <a:avLst/>
          </a:prstGeom>
          <a:noFill/>
          <a:extLst>
            <a:ext uri="{909E8E84-426E-40DD-AFC4-6F175D3DCCD1}">
              <a14:hiddenFill xmlns:a14="http://schemas.microsoft.com/office/drawing/2010/main">
                <a:solidFill>
                  <a:srgbClr val="FFFFFF"/>
                </a:solidFill>
              </a14:hiddenFill>
            </a:ext>
          </a:extLst>
        </p:spPr>
      </p:pic>
      <p:sp>
        <p:nvSpPr>
          <p:cNvPr id="78852" name="Text Box 4"/>
          <p:cNvSpPr txBox="1">
            <a:spLocks noChangeArrowheads="1"/>
          </p:cNvSpPr>
          <p:nvPr/>
        </p:nvSpPr>
        <p:spPr bwMode="auto">
          <a:xfrm>
            <a:off x="998817" y="6464521"/>
            <a:ext cx="403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Bron: Kahneman et al., Science, 2004</a:t>
            </a:r>
          </a:p>
        </p:txBody>
      </p:sp>
      <p:sp>
        <p:nvSpPr>
          <p:cNvPr id="78853" name="Rectangle 5"/>
          <p:cNvSpPr>
            <a:spLocks noChangeArrowheads="1"/>
          </p:cNvSpPr>
          <p:nvPr/>
        </p:nvSpPr>
        <p:spPr bwMode="auto">
          <a:xfrm>
            <a:off x="467544" y="1916832"/>
            <a:ext cx="3506788" cy="403225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28239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  </a:t>
            </a:r>
            <a:endParaRPr lang="en-US"/>
          </a:p>
        </p:txBody>
      </p:sp>
      <p:sp>
        <p:nvSpPr>
          <p:cNvPr id="5" name="Content Placeholder 4"/>
          <p:cNvSpPr>
            <a:spLocks noGrp="1"/>
          </p:cNvSpPr>
          <p:nvPr>
            <p:ph idx="1"/>
          </p:nvPr>
        </p:nvSpPr>
        <p:spPr/>
        <p:txBody>
          <a:bodyPr/>
          <a:lstStyle/>
          <a:p>
            <a:r>
              <a:rPr lang="en-US"/>
              <a:t>(Kahneman et al., AER, 2004):</a:t>
            </a:r>
          </a:p>
          <a:p>
            <a:pPr>
              <a:buFont typeface="Wingdings" pitchFamily="2" charset="2"/>
              <a:buNone/>
            </a:pPr>
            <a:r>
              <a:rPr lang="en-US"/>
              <a:t>		"</a:t>
            </a:r>
            <a:r>
              <a:rPr lang="en-US" i="1"/>
              <a:t>We need measures of well-being that have the following characteristics: (i) they should represent actual hedonic and emotional experiences as directly as possible; (ii) they should assign appropriate weight to the duration of different segments of life (e.g. work, leisure, etc.); (iii) they should be minimally influenced by context and by standards of comparison."</a:t>
            </a:r>
          </a:p>
          <a:p>
            <a:r>
              <a:rPr lang="en-US" smtClean="0"/>
              <a:t>"…</a:t>
            </a:r>
            <a:r>
              <a:rPr lang="en-US"/>
              <a:t>naar nationale </a:t>
            </a:r>
            <a:r>
              <a:rPr lang="en-US" smtClean="0"/>
              <a:t>geluksrekeningen“</a:t>
            </a:r>
          </a:p>
          <a:p>
            <a:endParaRPr lang="nl-BE"/>
          </a:p>
          <a:p>
            <a:r>
              <a:rPr lang="nl-BE" i="1" smtClean="0"/>
              <a:t>VRAAG: vinden we echt dat de kwaliteit van een leven enkel bepaald wordt door het geluks</a:t>
            </a:r>
            <a:r>
              <a:rPr lang="nl-BE" i="1" u="sng" smtClean="0"/>
              <a:t>gevoelen</a:t>
            </a:r>
            <a:r>
              <a:rPr lang="nl-BE" i="1" smtClean="0"/>
              <a:t>? </a:t>
            </a:r>
            <a:endParaRPr lang="en-US"/>
          </a:p>
        </p:txBody>
      </p:sp>
      <p:sp>
        <p:nvSpPr>
          <p:cNvPr id="3" name="Slide Number Placeholder 2"/>
          <p:cNvSpPr>
            <a:spLocks noGrp="1"/>
          </p:cNvSpPr>
          <p:nvPr>
            <p:ph type="sldNum" sz="quarter" idx="10"/>
          </p:nvPr>
        </p:nvSpPr>
        <p:spPr/>
        <p:txBody>
          <a:bodyPr/>
          <a:lstStyle/>
          <a:p>
            <a:pPr>
              <a:defRPr/>
            </a:pPr>
            <a:fld id="{8F36C7E1-C952-47DF-9FA5-DF72F2C6A96C}" type="slidenum">
              <a:rPr lang="nl-NL" smtClean="0"/>
              <a:pPr>
                <a:defRPr/>
              </a:pPr>
              <a:t>26</a:t>
            </a:fld>
            <a:endParaRPr lang="nl-NL"/>
          </a:p>
        </p:txBody>
      </p:sp>
      <p:pic>
        <p:nvPicPr>
          <p:cNvPr id="6"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0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200" smtClean="0"/>
              <a:t>C. Is geluk een algemene indicator van levenskwaliteit?</a:t>
            </a:r>
            <a:endParaRPr lang="en-US" sz="3200"/>
          </a:p>
        </p:txBody>
      </p:sp>
      <p:sp>
        <p:nvSpPr>
          <p:cNvPr id="3" name="Content Placeholder 2"/>
          <p:cNvSpPr>
            <a:spLocks noGrp="1"/>
          </p:cNvSpPr>
          <p:nvPr>
            <p:ph idx="1"/>
          </p:nvPr>
        </p:nvSpPr>
        <p:spPr/>
        <p:txBody>
          <a:bodyPr/>
          <a:lstStyle/>
          <a:p>
            <a:r>
              <a:rPr lang="en-US"/>
              <a:t>"</a:t>
            </a:r>
            <a:r>
              <a:rPr lang="en-US" i="1"/>
              <a:t>Valuation neglect</a:t>
            </a:r>
            <a:r>
              <a:rPr lang="en-US"/>
              <a:t>": waarde toekennen aan een leven is een reflectieve activiteit - de </a:t>
            </a:r>
            <a:r>
              <a:rPr lang="en-US" u="sng"/>
              <a:t>inhoud</a:t>
            </a:r>
            <a:r>
              <a:rPr lang="en-US"/>
              <a:t> van een leven is een cruciale determinant van zijn waarde</a:t>
            </a:r>
          </a:p>
          <a:p>
            <a:pPr lvl="1"/>
            <a:r>
              <a:rPr lang="en-US"/>
              <a:t>a-sociale voorkeuren</a:t>
            </a:r>
          </a:p>
          <a:p>
            <a:pPr lvl="1"/>
            <a:r>
              <a:rPr lang="en-US"/>
              <a:t>voorbeeld: de gelukspil</a:t>
            </a:r>
          </a:p>
          <a:p>
            <a:pPr lvl="1">
              <a:lnSpc>
                <a:spcPct val="85000"/>
              </a:lnSpc>
            </a:pPr>
            <a:endParaRPr lang="en-US" sz="2400" i="1"/>
          </a:p>
          <a:p>
            <a:pPr lvl="1">
              <a:lnSpc>
                <a:spcPct val="85000"/>
              </a:lnSpc>
              <a:buFont typeface="Wingdings" pitchFamily="2" charset="2"/>
              <a:buNone/>
            </a:pPr>
            <a:r>
              <a:rPr lang="en-US" sz="2400" i="1"/>
              <a:t>    It is better to be a human being dissatisfied than a pig satisfied;  better to be Socrates dissatisfied than a fool satisfied.  And if the fool, or the pig, is of a different opinion, it is because they only know their own side of the question.  The other party to the comparison knows both sides. (John Stuart Mill)</a:t>
            </a:r>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27</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23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a:t>
            </a:r>
            <a:endParaRPr lang="en-US"/>
          </a:p>
        </p:txBody>
      </p:sp>
      <p:sp>
        <p:nvSpPr>
          <p:cNvPr id="3" name="Content Placeholder 2"/>
          <p:cNvSpPr>
            <a:spLocks noGrp="1"/>
          </p:cNvSpPr>
          <p:nvPr>
            <p:ph idx="1"/>
          </p:nvPr>
        </p:nvSpPr>
        <p:spPr/>
        <p:txBody>
          <a:bodyPr/>
          <a:lstStyle/>
          <a:p>
            <a:r>
              <a:rPr lang="nl-BE" smtClean="0"/>
              <a:t>“Levensvoldoening en geluk” worden medebepaald door aspiraties en verwachtingen. Mensen passen hun aspiraties aan aan hun reële situatie. Aspiraties worden ook beïnvloed door sociale achtergrond. Dit leidt tot gevoelige vertekeningen bij vergelijkingen tussen verschillende mensen.</a:t>
            </a:r>
            <a:endParaRPr lang="en-US"/>
          </a:p>
          <a:p>
            <a:pPr lvl="2">
              <a:lnSpc>
                <a:spcPct val="85000"/>
              </a:lnSpc>
            </a:pPr>
            <a:r>
              <a:rPr lang="en-US" sz="2000" smtClean="0"/>
              <a:t>Wordt een arme minder arm wanneer hij zich heeft aangepast? “</a:t>
            </a:r>
            <a:r>
              <a:rPr lang="en-US" sz="2000" i="1" smtClean="0"/>
              <a:t>A </a:t>
            </a:r>
            <a:r>
              <a:rPr lang="en-US" sz="2000" i="1"/>
              <a:t>person who is ill-fed, undernourished, </a:t>
            </a:r>
            <a:r>
              <a:rPr lang="en-US" sz="2000" i="1" smtClean="0"/>
              <a:t>unsheltered </a:t>
            </a:r>
            <a:r>
              <a:rPr lang="en-US" sz="2000" i="1"/>
              <a:t>and ill can still be high up in the </a:t>
            </a:r>
            <a:r>
              <a:rPr lang="en-US" sz="2000" i="1" smtClean="0"/>
              <a:t>scale of </a:t>
            </a:r>
            <a:r>
              <a:rPr lang="en-US" sz="2000" i="1"/>
              <a:t>happiness or desire-fulfillment if he or she </a:t>
            </a:r>
            <a:r>
              <a:rPr lang="en-US" sz="2000" i="1" smtClean="0"/>
              <a:t>has learned </a:t>
            </a:r>
            <a:r>
              <a:rPr lang="en-US" sz="2000" i="1"/>
              <a:t>to have 'realistic" desires and to take </a:t>
            </a:r>
            <a:r>
              <a:rPr lang="en-US" sz="2000" i="1" smtClean="0"/>
              <a:t>pleasure </a:t>
            </a:r>
            <a:r>
              <a:rPr lang="en-US" sz="2000" i="1"/>
              <a:t>in small mercies. (Amartya Sen</a:t>
            </a:r>
            <a:r>
              <a:rPr lang="en-US" sz="2000" i="1" smtClean="0"/>
              <a:t>)”</a:t>
            </a:r>
          </a:p>
          <a:p>
            <a:pPr marL="914400" lvl="2" indent="0">
              <a:lnSpc>
                <a:spcPct val="85000"/>
              </a:lnSpc>
              <a:buNone/>
            </a:pPr>
            <a:endParaRPr lang="en-US" sz="2000" i="1"/>
          </a:p>
          <a:p>
            <a:pPr lvl="1"/>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28</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25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smtClean="0"/>
              <a:t>  </a:t>
            </a:r>
            <a:endParaRPr lang="en-US"/>
          </a:p>
        </p:txBody>
      </p:sp>
      <p:sp>
        <p:nvSpPr>
          <p:cNvPr id="6" name="Content Placeholder 5"/>
          <p:cNvSpPr>
            <a:spLocks noGrp="1"/>
          </p:cNvSpPr>
          <p:nvPr>
            <p:ph sz="half" idx="1"/>
          </p:nvPr>
        </p:nvSpPr>
        <p:spPr/>
        <p:txBody>
          <a:bodyPr/>
          <a:lstStyle/>
          <a:p>
            <a:r>
              <a:rPr lang="nl-BE" sz="2400" smtClean="0"/>
              <a:t>INDIVIDU 1</a:t>
            </a:r>
          </a:p>
          <a:p>
            <a:r>
              <a:rPr lang="nl-BE" sz="2400" smtClean="0"/>
              <a:t>Laag inkomen, geen werk, ziek.</a:t>
            </a:r>
          </a:p>
          <a:p>
            <a:endParaRPr lang="nl-BE" sz="2400"/>
          </a:p>
          <a:p>
            <a:r>
              <a:rPr lang="nl-BE" sz="2400" smtClean="0"/>
              <a:t>Heeft zich geschikt in zijn lot. In vergelijking met zijn buren doet hij het nog zo slecht niet. Al bij al redelijk tevreden.</a:t>
            </a:r>
            <a:endParaRPr lang="en-US" sz="2400"/>
          </a:p>
        </p:txBody>
      </p:sp>
      <p:sp>
        <p:nvSpPr>
          <p:cNvPr id="7" name="Content Placeholder 6"/>
          <p:cNvSpPr>
            <a:spLocks noGrp="1"/>
          </p:cNvSpPr>
          <p:nvPr>
            <p:ph sz="half" idx="2"/>
          </p:nvPr>
        </p:nvSpPr>
        <p:spPr/>
        <p:txBody>
          <a:bodyPr/>
          <a:lstStyle/>
          <a:p>
            <a:r>
              <a:rPr lang="nl-BE" sz="2400" smtClean="0"/>
              <a:t>INDIVIDU 2</a:t>
            </a:r>
          </a:p>
          <a:p>
            <a:r>
              <a:rPr lang="nl-BE" sz="2400" smtClean="0"/>
              <a:t>Hoog inkomen, geslaagd in zijn job, gezond.</a:t>
            </a:r>
          </a:p>
          <a:p>
            <a:pPr marL="0" indent="0">
              <a:buNone/>
            </a:pPr>
            <a:endParaRPr lang="nl-BE" sz="2400" smtClean="0"/>
          </a:p>
          <a:p>
            <a:r>
              <a:rPr lang="nl-BE" sz="2400" smtClean="0"/>
              <a:t>Ongelukkig omdat hij meer van het leven had verwacht.</a:t>
            </a:r>
            <a:endParaRPr lang="en-US" sz="2400"/>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29</a:t>
            </a:fld>
            <a:endParaRPr lang="nl-NL"/>
          </a:p>
        </p:txBody>
      </p:sp>
      <p:sp>
        <p:nvSpPr>
          <p:cNvPr id="8" name="Rectangle 7"/>
          <p:cNvSpPr/>
          <p:nvPr/>
        </p:nvSpPr>
        <p:spPr bwMode="auto">
          <a:xfrm>
            <a:off x="971600" y="1844824"/>
            <a:ext cx="7560840" cy="936104"/>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sp>
        <p:nvSpPr>
          <p:cNvPr id="9" name="Rectangle 8"/>
          <p:cNvSpPr/>
          <p:nvPr/>
        </p:nvSpPr>
        <p:spPr bwMode="auto">
          <a:xfrm>
            <a:off x="971600" y="3140968"/>
            <a:ext cx="7560840" cy="1944216"/>
          </a:xfrm>
          <a:prstGeom prst="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pic>
        <p:nvPicPr>
          <p:cNvPr id="10"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53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a:t>
            </a:r>
            <a:endParaRPr lang="en-US"/>
          </a:p>
        </p:txBody>
      </p:sp>
      <p:sp>
        <p:nvSpPr>
          <p:cNvPr id="3" name="Content Placeholder 2"/>
          <p:cNvSpPr>
            <a:spLocks noGrp="1"/>
          </p:cNvSpPr>
          <p:nvPr>
            <p:ph idx="1"/>
          </p:nvPr>
        </p:nvSpPr>
        <p:spPr/>
        <p:txBody>
          <a:bodyPr/>
          <a:lstStyle/>
          <a:p>
            <a:pPr marL="342900" lvl="1" indent="-342900">
              <a:buFontTx/>
              <a:buChar char="•"/>
            </a:pPr>
            <a:r>
              <a:rPr lang="nl-BE" sz="2400"/>
              <a:t>Bovendien is er ook een groeiend aantal beleidsinitiatieven, mede geïnspireerd door </a:t>
            </a:r>
            <a:r>
              <a:rPr lang="nl-BE" sz="2400" b="1"/>
              <a:t>Stiglitz-Sen</a:t>
            </a:r>
            <a:r>
              <a:rPr lang="nl-BE" sz="2400"/>
              <a:t>-Fitoussi-rapport</a:t>
            </a:r>
            <a:r>
              <a:rPr lang="nl-BE" sz="2400" smtClean="0"/>
              <a:t>:</a:t>
            </a:r>
          </a:p>
          <a:p>
            <a:pPr marL="742950" lvl="2" indent="-342900"/>
            <a:r>
              <a:rPr lang="nl-BE" sz="2000" smtClean="0"/>
              <a:t>Europese </a:t>
            </a:r>
            <a:r>
              <a:rPr lang="nl-BE" sz="2000"/>
              <a:t>Commissie (Quality of Life, maar reeds eerder in de impact assessments</a:t>
            </a:r>
            <a:r>
              <a:rPr lang="nl-BE" sz="2000" smtClean="0"/>
              <a:t>).</a:t>
            </a:r>
          </a:p>
          <a:p>
            <a:pPr marL="742950" lvl="2" indent="-342900"/>
            <a:r>
              <a:rPr lang="nl-BE" sz="2000" smtClean="0"/>
              <a:t>OESO.</a:t>
            </a:r>
          </a:p>
          <a:p>
            <a:pPr marL="742950" lvl="2" indent="-342900"/>
            <a:r>
              <a:rPr lang="nl-BE" sz="2000" smtClean="0"/>
              <a:t>Belgisch </a:t>
            </a:r>
            <a:r>
              <a:rPr lang="nl-BE" sz="2000"/>
              <a:t>Federaal Planbureau</a:t>
            </a:r>
            <a:r>
              <a:rPr lang="nl-BE" sz="2000" smtClean="0"/>
              <a:t>.</a:t>
            </a:r>
          </a:p>
          <a:p>
            <a:pPr marL="742950" lvl="2" indent="-342900"/>
            <a:endParaRPr lang="nl-BE" sz="2000"/>
          </a:p>
          <a:p>
            <a:pPr marL="342900" lvl="1" indent="-342900">
              <a:buFont typeface="Arial" pitchFamily="34" charset="0"/>
              <a:buChar char="•"/>
            </a:pPr>
            <a:r>
              <a:rPr lang="nl-BE" sz="2400" smtClean="0"/>
              <a:t>Literatuur is oeverloos en gaat in vele mogelijke richtingen, hetzelfde geldt voor de toepassingen.</a:t>
            </a:r>
            <a:endParaRPr lang="en-US" sz="2400"/>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3</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04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mtClean="0"/>
              <a:t>  </a:t>
            </a:r>
            <a:endParaRPr lang="en-US"/>
          </a:p>
        </p:txBody>
      </p:sp>
      <p:sp>
        <p:nvSpPr>
          <p:cNvPr id="7" name="Content Placeholder 6"/>
          <p:cNvSpPr>
            <a:spLocks noGrp="1"/>
          </p:cNvSpPr>
          <p:nvPr>
            <p:ph idx="1"/>
          </p:nvPr>
        </p:nvSpPr>
        <p:spPr/>
        <p:txBody>
          <a:bodyPr/>
          <a:lstStyle/>
          <a:p>
            <a:r>
              <a:rPr lang="nl-BE" smtClean="0"/>
              <a:t>Dit fenomeen speelt duidelijk mee bij de individuele antwoorden naar levensvoldoening.</a:t>
            </a:r>
          </a:p>
          <a:p>
            <a:pPr marL="0" indent="0">
              <a:buNone/>
            </a:pPr>
            <a:endParaRPr lang="nl-BE" smtClean="0"/>
          </a:p>
          <a:p>
            <a:pPr marL="342900" lvl="1" indent="-342900">
              <a:buFontTx/>
              <a:buChar char="•"/>
            </a:pPr>
            <a:r>
              <a:rPr lang="nl-BE" sz="2400" smtClean="0"/>
              <a:t>Het kan echter ook niet verwaarloosd worden bij de analyse op groepsniveau: </a:t>
            </a:r>
            <a:r>
              <a:rPr lang="en-US" sz="2400"/>
              <a:t>wanneer sociale groepen een geschiedenis van discriminatie hebben, kan dit gevolgen hebben voor hun aspiraties en dus hun "geluksgevoelen" (zwarten, vrouwen</a:t>
            </a:r>
            <a:r>
              <a:rPr lang="en-US" sz="2400" smtClean="0"/>
              <a:t>).</a:t>
            </a:r>
            <a:endParaRPr lang="en-US" sz="2400"/>
          </a:p>
          <a:p>
            <a:pPr marL="0" indent="0">
              <a:buNone/>
            </a:pPr>
            <a:endParaRPr lang="en-US"/>
          </a:p>
        </p:txBody>
      </p:sp>
      <p:sp>
        <p:nvSpPr>
          <p:cNvPr id="5" name="Slide Number Placeholder 4"/>
          <p:cNvSpPr>
            <a:spLocks noGrp="1"/>
          </p:cNvSpPr>
          <p:nvPr>
            <p:ph type="sldNum" sz="quarter" idx="10"/>
          </p:nvPr>
        </p:nvSpPr>
        <p:spPr/>
        <p:txBody>
          <a:bodyPr/>
          <a:lstStyle/>
          <a:p>
            <a:pPr>
              <a:defRPr/>
            </a:pPr>
            <a:fld id="{1CC2627A-D6ED-4C39-BDD4-ED116EEF2B26}" type="slidenum">
              <a:rPr lang="nl-NL" smtClean="0"/>
              <a:pPr>
                <a:defRPr/>
              </a:pPr>
              <a:t>30</a:t>
            </a:fld>
            <a:endParaRPr lang="nl-NL"/>
          </a:p>
        </p:txBody>
      </p:sp>
      <p:pic>
        <p:nvPicPr>
          <p:cNvPr id="8"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574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a:t>
            </a:r>
            <a:endParaRPr lang="en-US"/>
          </a:p>
        </p:txBody>
      </p:sp>
      <p:sp>
        <p:nvSpPr>
          <p:cNvPr id="3" name="Content Placeholder 2"/>
          <p:cNvSpPr>
            <a:spLocks noGrp="1"/>
          </p:cNvSpPr>
          <p:nvPr>
            <p:ph idx="1"/>
          </p:nvPr>
        </p:nvSpPr>
        <p:spPr/>
        <p:txBody>
          <a:bodyPr/>
          <a:lstStyle/>
          <a:p>
            <a:r>
              <a:rPr lang="nl-BE" smtClean="0"/>
              <a:t>BESLUIT: het kan zeer misleidend zijn om perceptie van geluk als enige overkoepelende indicator van welzijn te nemen.</a:t>
            </a:r>
          </a:p>
          <a:p>
            <a:r>
              <a:rPr lang="nl-BE" smtClean="0"/>
              <a:t>Dit betekent niet dat </a:t>
            </a:r>
            <a:r>
              <a:rPr lang="nl-BE" u="sng" smtClean="0"/>
              <a:t>geluksgevoelens</a:t>
            </a:r>
            <a:r>
              <a:rPr lang="nl-BE" smtClean="0"/>
              <a:t> niet belangrijk zijn: ze vormen </a:t>
            </a:r>
            <a:r>
              <a:rPr lang="nl-BE" u="sng" smtClean="0"/>
              <a:t>één dimensie van het leven</a:t>
            </a:r>
            <a:r>
              <a:rPr lang="nl-BE" smtClean="0"/>
              <a:t>, die tegenover andere dimensies wordt afgewogen. Ieder van ons neemt soms beslissingen die ingaan tegen zijn eigen geluk.</a:t>
            </a:r>
          </a:p>
          <a:p>
            <a:endParaRPr lang="nl-BE"/>
          </a:p>
          <a:p>
            <a:r>
              <a:rPr lang="nl-BE" smtClean="0"/>
              <a:t>Brengt ons terug tot de vraag: hoe moeten we de verschillende aspecten van welzijn tegen elkaar afwegen?</a:t>
            </a: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31</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07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900"/>
              </a:lnSpc>
            </a:pPr>
            <a:r>
              <a:rPr lang="nl-BE" b="1" i="1" smtClean="0"/>
              <a:t>Hoe moeten we de verschillende dimensies wegen?</a:t>
            </a:r>
            <a:endParaRPr lang="en-US" b="1" i="1"/>
          </a:p>
        </p:txBody>
      </p:sp>
      <p:sp>
        <p:nvSpPr>
          <p:cNvPr id="3" name="Content Placeholder 2"/>
          <p:cNvSpPr>
            <a:spLocks noGrp="1"/>
          </p:cNvSpPr>
          <p:nvPr>
            <p:ph idx="1"/>
          </p:nvPr>
        </p:nvSpPr>
        <p:spPr/>
        <p:txBody>
          <a:bodyPr/>
          <a:lstStyle/>
          <a:p>
            <a:r>
              <a:rPr lang="nl-BE" smtClean="0"/>
              <a:t>In de lijn van onze algemene benadering: de weging moet bepaald worden door wat de mensen zelf belangrijk vinden, maar waarbij gecorrigeerd wordt voor verschillen in aspiraties.</a:t>
            </a:r>
          </a:p>
          <a:p>
            <a:pPr marL="0" indent="0">
              <a:buNone/>
            </a:pPr>
            <a:endParaRPr lang="nl-BE" smtClean="0"/>
          </a:p>
          <a:p>
            <a:r>
              <a:rPr lang="nl-BE" smtClean="0"/>
              <a:t>Dit is een zeer actief onderzoeksdomein (cf. presentatie door Decancq en Maniquet), maar waarbij nog vele vragen open blijven.</a:t>
            </a:r>
          </a:p>
          <a:p>
            <a:endParaRPr lang="nl-BE"/>
          </a:p>
          <a:p>
            <a:r>
              <a:rPr lang="nl-BE" smtClean="0"/>
              <a:t>Eén mogelijke benadering: “equivalent inkomen”.</a:t>
            </a: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32</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909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Een voorbeeld: kwaliteit van de job</a:t>
            </a: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8636761"/>
              </p:ext>
            </p:extLst>
          </p:nvPr>
        </p:nvGraphicFramePr>
        <p:xfrm>
          <a:off x="839368" y="3861048"/>
          <a:ext cx="7920036" cy="1656080"/>
        </p:xfrm>
        <a:graphic>
          <a:graphicData uri="http://schemas.openxmlformats.org/drawingml/2006/table">
            <a:tbl>
              <a:tblPr firstRow="1" bandRow="1">
                <a:tableStyleId>{5C22544A-7EE6-4342-B048-85BDC9FD1C3A}</a:tableStyleId>
              </a:tblPr>
              <a:tblGrid>
                <a:gridCol w="2016224"/>
                <a:gridCol w="1943794"/>
                <a:gridCol w="1980009"/>
                <a:gridCol w="1980009"/>
              </a:tblGrid>
              <a:tr h="370840">
                <a:tc>
                  <a:txBody>
                    <a:bodyPr/>
                    <a:lstStyle/>
                    <a:p>
                      <a:endParaRPr lang="en-US"/>
                    </a:p>
                  </a:txBody>
                  <a:tcPr/>
                </a:tc>
                <a:tc>
                  <a:txBody>
                    <a:bodyPr/>
                    <a:lstStyle/>
                    <a:p>
                      <a:r>
                        <a:rPr lang="nl-BE" smtClean="0"/>
                        <a:t>subjectieve</a:t>
                      </a:r>
                    </a:p>
                    <a:p>
                      <a:r>
                        <a:rPr lang="nl-BE" smtClean="0"/>
                        <a:t>arbeidsvoldoe-ning</a:t>
                      </a:r>
                      <a:endParaRPr lang="en-US"/>
                    </a:p>
                  </a:txBody>
                  <a:tcPr/>
                </a:tc>
                <a:tc>
                  <a:txBody>
                    <a:bodyPr/>
                    <a:lstStyle/>
                    <a:p>
                      <a:r>
                        <a:rPr lang="nl-BE" smtClean="0"/>
                        <a:t>objectieve,</a:t>
                      </a:r>
                      <a:r>
                        <a:rPr lang="nl-BE" baseline="0" smtClean="0"/>
                        <a:t> gelijke gewichten</a:t>
                      </a:r>
                      <a:endParaRPr lang="en-US"/>
                    </a:p>
                  </a:txBody>
                  <a:tcPr/>
                </a:tc>
                <a:tc>
                  <a:txBody>
                    <a:bodyPr/>
                    <a:lstStyle/>
                    <a:p>
                      <a:r>
                        <a:rPr lang="nl-BE" smtClean="0"/>
                        <a:t>equivalent</a:t>
                      </a:r>
                      <a:r>
                        <a:rPr lang="nl-BE" baseline="0" smtClean="0"/>
                        <a:t> inkomen</a:t>
                      </a:r>
                      <a:endParaRPr lang="en-US"/>
                    </a:p>
                  </a:txBody>
                  <a:tcPr/>
                </a:tc>
              </a:tr>
              <a:tr h="370840">
                <a:tc>
                  <a:txBody>
                    <a:bodyPr/>
                    <a:lstStyle/>
                    <a:p>
                      <a:r>
                        <a:rPr lang="nl-BE" smtClean="0"/>
                        <a:t>laaggeschoolden</a:t>
                      </a:r>
                    </a:p>
                  </a:txBody>
                  <a:tcPr/>
                </a:tc>
                <a:tc>
                  <a:txBody>
                    <a:bodyPr/>
                    <a:lstStyle/>
                    <a:p>
                      <a:pPr algn="ctr"/>
                      <a:r>
                        <a:rPr lang="nl-BE" smtClean="0"/>
                        <a:t>-0.043</a:t>
                      </a:r>
                      <a:endParaRPr lang="en-US"/>
                    </a:p>
                  </a:txBody>
                  <a:tcPr/>
                </a:tc>
                <a:tc>
                  <a:txBody>
                    <a:bodyPr/>
                    <a:lstStyle/>
                    <a:p>
                      <a:pPr algn="ctr"/>
                      <a:r>
                        <a:rPr lang="nl-BE" smtClean="0"/>
                        <a:t>-0.470</a:t>
                      </a:r>
                      <a:endParaRPr lang="en-US"/>
                    </a:p>
                  </a:txBody>
                  <a:tcPr/>
                </a:tc>
                <a:tc>
                  <a:txBody>
                    <a:bodyPr/>
                    <a:lstStyle/>
                    <a:p>
                      <a:pPr algn="ctr"/>
                      <a:r>
                        <a:rPr lang="nl-BE" smtClean="0"/>
                        <a:t>-0.261</a:t>
                      </a:r>
                      <a:endParaRPr lang="en-US"/>
                    </a:p>
                  </a:txBody>
                  <a:tcPr/>
                </a:tc>
              </a:tr>
              <a:tr h="370840">
                <a:tc>
                  <a:txBody>
                    <a:bodyPr/>
                    <a:lstStyle/>
                    <a:p>
                      <a:r>
                        <a:rPr lang="nl-BE" smtClean="0"/>
                        <a:t>hooggeschoolden</a:t>
                      </a:r>
                      <a:endParaRPr lang="en-US"/>
                    </a:p>
                  </a:txBody>
                  <a:tcPr/>
                </a:tc>
                <a:tc>
                  <a:txBody>
                    <a:bodyPr/>
                    <a:lstStyle/>
                    <a:p>
                      <a:pPr algn="ctr"/>
                      <a:r>
                        <a:rPr lang="nl-BE" smtClean="0"/>
                        <a:t>0.073</a:t>
                      </a:r>
                      <a:endParaRPr lang="en-US"/>
                    </a:p>
                  </a:txBody>
                  <a:tcPr/>
                </a:tc>
                <a:tc>
                  <a:txBody>
                    <a:bodyPr/>
                    <a:lstStyle/>
                    <a:p>
                      <a:pPr algn="ctr"/>
                      <a:r>
                        <a:rPr lang="nl-BE" smtClean="0"/>
                        <a:t>0.467</a:t>
                      </a:r>
                      <a:endParaRPr lang="en-US"/>
                    </a:p>
                  </a:txBody>
                  <a:tcPr/>
                </a:tc>
                <a:tc>
                  <a:txBody>
                    <a:bodyPr/>
                    <a:lstStyle/>
                    <a:p>
                      <a:pPr algn="ctr"/>
                      <a:r>
                        <a:rPr lang="nl-BE" smtClean="0"/>
                        <a:t>0.246</a:t>
                      </a:r>
                      <a:endParaRPr lang="en-US"/>
                    </a:p>
                  </a:txBody>
                  <a:tcPr/>
                </a:tc>
              </a:tr>
            </a:tbl>
          </a:graphicData>
        </a:graphic>
      </p:graphicFrame>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33</a:t>
            </a:fld>
            <a:endParaRPr lang="nl-NL"/>
          </a:p>
        </p:txBody>
      </p:sp>
      <p:sp>
        <p:nvSpPr>
          <p:cNvPr id="7" name="TextBox 6"/>
          <p:cNvSpPr txBox="1"/>
          <p:nvPr/>
        </p:nvSpPr>
        <p:spPr>
          <a:xfrm>
            <a:off x="730934" y="1268760"/>
            <a:ext cx="8136904" cy="2308324"/>
          </a:xfrm>
          <a:prstGeom prst="rect">
            <a:avLst/>
          </a:prstGeom>
          <a:noFill/>
        </p:spPr>
        <p:txBody>
          <a:bodyPr wrap="square" rtlCol="0">
            <a:spAutoFit/>
          </a:bodyPr>
          <a:lstStyle/>
          <a:p>
            <a:pPr marL="342900" indent="-342900">
              <a:buFont typeface="Arial" pitchFamily="34" charset="0"/>
              <a:buChar char="•"/>
            </a:pPr>
            <a:r>
              <a:rPr lang="nl-BE" sz="2400" smtClean="0">
                <a:solidFill>
                  <a:schemeClr val="accent2">
                    <a:lumMod val="50000"/>
                  </a:schemeClr>
                </a:solidFill>
              </a:rPr>
              <a:t>Studie over arbeidsvoldoening schoolverlaters in eerste</a:t>
            </a:r>
          </a:p>
          <a:p>
            <a:r>
              <a:rPr lang="nl-BE" sz="2400" smtClean="0">
                <a:solidFill>
                  <a:schemeClr val="accent2">
                    <a:lumMod val="50000"/>
                  </a:schemeClr>
                </a:solidFill>
              </a:rPr>
              <a:t>     job (Schokkaert, Van Ootegem, Verhofstadt, 2011).</a:t>
            </a:r>
          </a:p>
          <a:p>
            <a:pPr marL="342900" indent="-342900">
              <a:buFont typeface="Arial" pitchFamily="34" charset="0"/>
              <a:buChar char="•"/>
            </a:pPr>
            <a:r>
              <a:rPr lang="nl-BE" sz="2400" smtClean="0">
                <a:solidFill>
                  <a:schemeClr val="accent2">
                    <a:lumMod val="50000"/>
                  </a:schemeClr>
                </a:solidFill>
              </a:rPr>
              <a:t>Dimensies: job is “uitdagend”, fysiek veeleisend, gevaarlijk en vuil, repetitief, geeft mogelijkheid om mezelf te realiseren, maakt het mogelijk met anderen samen te werken, laat toe om zelfstandig te werken.</a:t>
            </a:r>
            <a:endParaRPr lang="en-US" sz="2400">
              <a:solidFill>
                <a:schemeClr val="accent2">
                  <a:lumMod val="50000"/>
                </a:schemeClr>
              </a:solidFill>
            </a:endParaRPr>
          </a:p>
        </p:txBody>
      </p:sp>
      <p:pic>
        <p:nvPicPr>
          <p:cNvPr id="8"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t>4. Huidige en toekomstige generaties</a:t>
            </a:r>
            <a:endParaRPr lang="en-US" b="1"/>
          </a:p>
        </p:txBody>
      </p:sp>
      <p:sp>
        <p:nvSpPr>
          <p:cNvPr id="3" name="Content Placeholder 2"/>
          <p:cNvSpPr>
            <a:spLocks noGrp="1"/>
          </p:cNvSpPr>
          <p:nvPr>
            <p:ph idx="1"/>
          </p:nvPr>
        </p:nvSpPr>
        <p:spPr/>
        <p:txBody>
          <a:bodyPr/>
          <a:lstStyle/>
          <a:p>
            <a:r>
              <a:rPr lang="nl-BE" smtClean="0"/>
              <a:t>Het </a:t>
            </a:r>
            <a:r>
              <a:rPr lang="nl-BE"/>
              <a:t>is mogelijk dat de huidige generaties een zeer hoge levenskwaliteit bereiken, maar dat dit gaat ten koste van de toekomstige generaties: het probleem van de duurzaamheid</a:t>
            </a:r>
            <a:r>
              <a:rPr lang="nl-BE" smtClean="0"/>
              <a:t>.</a:t>
            </a:r>
          </a:p>
          <a:p>
            <a:pPr marL="0" indent="0">
              <a:buNone/>
            </a:pPr>
            <a:endParaRPr lang="nl-BE" smtClean="0"/>
          </a:p>
          <a:p>
            <a:r>
              <a:rPr lang="nl-BE" smtClean="0"/>
              <a:t>Ideaal zou zijn om de toekomstige generaties gewoon mee op te nemen als betrokken individuen.</a:t>
            </a:r>
          </a:p>
          <a:p>
            <a:r>
              <a:rPr lang="nl-BE" smtClean="0"/>
              <a:t>MAAR:</a:t>
            </a:r>
          </a:p>
          <a:p>
            <a:pPr lvl="1"/>
            <a:r>
              <a:rPr lang="nl-BE" smtClean="0"/>
              <a:t>Zij participeren niet aan het huidige proces van besluitvorming.</a:t>
            </a:r>
          </a:p>
          <a:p>
            <a:pPr lvl="1"/>
            <a:r>
              <a:rPr lang="nl-BE" smtClean="0"/>
              <a:t>Hun voorkeuren zijn nu vanzelfsprekend niet bekend. Wij weten zelfs niet aan welke dimensies zij vooral belang zullen hechten.</a:t>
            </a:r>
          </a:p>
          <a:p>
            <a:pPr lvl="1"/>
            <a:r>
              <a:rPr lang="nl-BE" smtClean="0"/>
              <a:t>Het is onmogelijk voor ons om hun “welzijn” te voorspellen. </a:t>
            </a:r>
            <a:endParaRPr lang="nl-BE"/>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34</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481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Oplossing?</a:t>
            </a:r>
            <a:endParaRPr lang="en-US"/>
          </a:p>
        </p:txBody>
      </p:sp>
      <p:sp>
        <p:nvSpPr>
          <p:cNvPr id="3" name="Content Placeholder 2"/>
          <p:cNvSpPr>
            <a:spLocks noGrp="1"/>
          </p:cNvSpPr>
          <p:nvPr>
            <p:ph idx="1"/>
          </p:nvPr>
        </p:nvSpPr>
        <p:spPr/>
        <p:txBody>
          <a:bodyPr/>
          <a:lstStyle/>
          <a:p>
            <a:endParaRPr lang="nl-BE" smtClean="0"/>
          </a:p>
          <a:p>
            <a:r>
              <a:rPr lang="nl-BE" smtClean="0"/>
              <a:t>We moeten aan toekomstige generaties de middelen geven om voor zichzelf hun eigen welzijn na te streven:</a:t>
            </a:r>
          </a:p>
          <a:p>
            <a:pPr lvl="1"/>
            <a:r>
              <a:rPr lang="nl-BE" sz="2400" smtClean="0"/>
              <a:t>BESCHERMING VAN DE VOORRAAD VAN NATUURLIJK, FYSIEK, MENSELIJK EN SOCIAAL KAPITAAL.</a:t>
            </a:r>
          </a:p>
          <a:p>
            <a:pPr lvl="1"/>
            <a:endParaRPr lang="nl-BE" sz="2400"/>
          </a:p>
          <a:p>
            <a:r>
              <a:rPr lang="nl-BE" smtClean="0"/>
              <a:t>Het heeft geen zin dit in te bouwen als een dimensie binnen het welzijn van de huidige generaties. Het is beter om dit te zien als een </a:t>
            </a:r>
            <a:r>
              <a:rPr lang="nl-BE" u="sng" smtClean="0"/>
              <a:t>randvoorwaarde</a:t>
            </a:r>
            <a:r>
              <a:rPr lang="nl-BE" smtClean="0"/>
              <a:t>, een beperking die opgelegd moet worden aan de huidige generaties bij hun streven naar een maximaal welzijn.</a:t>
            </a: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35</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599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t>Voorlopige samenvatting</a:t>
            </a:r>
            <a:endParaRPr lang="en-US" b="1"/>
          </a:p>
        </p:txBody>
      </p:sp>
      <p:sp>
        <p:nvSpPr>
          <p:cNvPr id="3" name="Content Placeholder 2"/>
          <p:cNvSpPr>
            <a:spLocks noGrp="1"/>
          </p:cNvSpPr>
          <p:nvPr>
            <p:ph idx="1"/>
          </p:nvPr>
        </p:nvSpPr>
        <p:spPr>
          <a:xfrm>
            <a:off x="719138" y="1196752"/>
            <a:ext cx="7920037" cy="5400600"/>
          </a:xfrm>
        </p:spPr>
        <p:txBody>
          <a:bodyPr/>
          <a:lstStyle/>
          <a:p>
            <a:pPr marL="457200" indent="-457200">
              <a:buFont typeface="+mj-lt"/>
              <a:buAutoNum type="arabicPeriod"/>
            </a:pPr>
            <a:r>
              <a:rPr lang="nl-BE" smtClean="0"/>
              <a:t>We moeten uitgaan van het welzijn van de mensen die de gemeenschap vormen. Milieu en sociale omgeving hebben invloed op dat individuele welzijn.</a:t>
            </a:r>
          </a:p>
          <a:p>
            <a:pPr marL="457200" indent="-457200">
              <a:buFont typeface="+mj-lt"/>
              <a:buAutoNum type="arabicPeriod"/>
            </a:pPr>
            <a:r>
              <a:rPr lang="nl-BE" smtClean="0"/>
              <a:t>De verdeling van het welzijn is belangrijk: idealiter moeten we daarom de verschillende dimensies eerst aggregeren op het </a:t>
            </a:r>
            <a:r>
              <a:rPr lang="nl-BE" smtClean="0"/>
              <a:t>individueel </a:t>
            </a:r>
            <a:r>
              <a:rPr lang="nl-BE" smtClean="0"/>
              <a:t>niveau.</a:t>
            </a:r>
          </a:p>
          <a:p>
            <a:pPr marL="457200" indent="-457200">
              <a:buFont typeface="+mj-lt"/>
              <a:buAutoNum type="arabicPeriod"/>
            </a:pPr>
            <a:r>
              <a:rPr lang="nl-BE" smtClean="0"/>
              <a:t>Geluksgevoelens vormen één component van het welzijn. Er zijn echter zeer goede redenen om welzijn niet tot geluk te herleiden. Wel moeten de eigen opvattingen van de mensen gebruikt worden om objectieve dimensies tot één index te herleiden.</a:t>
            </a:r>
          </a:p>
          <a:p>
            <a:pPr marL="457200" indent="-457200">
              <a:buFont typeface="+mj-lt"/>
              <a:buAutoNum type="arabicPeriod"/>
            </a:pPr>
            <a:r>
              <a:rPr lang="nl-BE" smtClean="0"/>
              <a:t>Er moet expliciet worden nagedacht over toekomstige generaties. Ook dat is uiteindelijk een verdelingsprobleem.</a:t>
            </a:r>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36</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508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t>Drie stappen in de praktijk</a:t>
            </a:r>
            <a:endParaRPr lang="en-US" b="1"/>
          </a:p>
        </p:txBody>
      </p:sp>
      <p:sp>
        <p:nvSpPr>
          <p:cNvPr id="3" name="Content Placeholder 2"/>
          <p:cNvSpPr>
            <a:spLocks noGrp="1"/>
          </p:cNvSpPr>
          <p:nvPr>
            <p:ph idx="1"/>
          </p:nvPr>
        </p:nvSpPr>
        <p:spPr/>
        <p:txBody>
          <a:bodyPr/>
          <a:lstStyle/>
          <a:p>
            <a:endParaRPr lang="nl-BE" smtClean="0"/>
          </a:p>
          <a:p>
            <a:pPr marL="457200" indent="-457200">
              <a:buFont typeface="+mj-lt"/>
              <a:buAutoNum type="arabicPeriod"/>
            </a:pPr>
            <a:endParaRPr lang="nl-BE" smtClean="0"/>
          </a:p>
          <a:p>
            <a:pPr marL="457200" indent="-457200">
              <a:spcBef>
                <a:spcPts val="2400"/>
              </a:spcBef>
              <a:buFont typeface="+mj-lt"/>
              <a:buAutoNum type="arabicPeriod"/>
            </a:pPr>
            <a:r>
              <a:rPr lang="nl-BE" smtClean="0"/>
              <a:t>BBP-correcties en duurzaamheid</a:t>
            </a:r>
          </a:p>
          <a:p>
            <a:pPr marL="457200" indent="-457200">
              <a:spcBef>
                <a:spcPts val="2400"/>
              </a:spcBef>
              <a:buFont typeface="+mj-lt"/>
              <a:buAutoNum type="arabicPeriod"/>
            </a:pPr>
            <a:r>
              <a:rPr lang="nl-BE" smtClean="0"/>
              <a:t>De keuze van de dimensies</a:t>
            </a:r>
          </a:p>
          <a:p>
            <a:pPr marL="457200" indent="-457200">
              <a:spcBef>
                <a:spcPts val="2400"/>
              </a:spcBef>
              <a:buFont typeface="+mj-lt"/>
              <a:buAutoNum type="arabicPeriod"/>
            </a:pPr>
            <a:r>
              <a:rPr lang="nl-BE" smtClean="0"/>
              <a:t>De keuze van de gewichten</a:t>
            </a:r>
          </a:p>
          <a:p>
            <a:pPr marL="0" indent="0">
              <a:buNone/>
            </a:pPr>
            <a:endParaRPr lang="nl-BE" smtClean="0"/>
          </a:p>
          <a:p>
            <a:pPr marL="457200" indent="-457200">
              <a:buFont typeface="+mj-lt"/>
              <a:buAutoNum type="arabicPeriod"/>
            </a:pP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37</a:t>
            </a:fld>
            <a:endParaRPr lang="nl-NL"/>
          </a:p>
        </p:txBody>
      </p:sp>
    </p:spTree>
    <p:extLst>
      <p:ext uri="{BB962C8B-B14F-4D97-AF65-F5344CB8AC3E}">
        <p14:creationId xmlns:p14="http://schemas.microsoft.com/office/powerpoint/2010/main" val="3163448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t>Praktijk 1: een gecorrigeerd BBP?</a:t>
            </a:r>
            <a:endParaRPr lang="en-US" b="1"/>
          </a:p>
        </p:txBody>
      </p:sp>
      <p:sp>
        <p:nvSpPr>
          <p:cNvPr id="3" name="Content Placeholder 2"/>
          <p:cNvSpPr>
            <a:spLocks noGrp="1"/>
          </p:cNvSpPr>
          <p:nvPr>
            <p:ph idx="1"/>
          </p:nvPr>
        </p:nvSpPr>
        <p:spPr/>
        <p:txBody>
          <a:bodyPr/>
          <a:lstStyle/>
          <a:p>
            <a:r>
              <a:rPr lang="nl-BE"/>
              <a:t>BBP meet de “marktwaarde” geproduceerd gedurende een bepaalde periode: goede indicator van marktactiviteit.</a:t>
            </a:r>
          </a:p>
          <a:p>
            <a:pPr marL="0" indent="0">
              <a:buNone/>
            </a:pPr>
            <a:endParaRPr lang="nl-BE"/>
          </a:p>
          <a:p>
            <a:r>
              <a:rPr lang="nl-BE"/>
              <a:t>Om vele redenen (wel bekend) een slechte indicator van levenskwaliteit. Zo slecht dat “verbeteringen” niet echt veel kunnen helpen (bv. verdeling, evaluatie niet-marktactiviteiten</a:t>
            </a:r>
            <a:r>
              <a:rPr lang="nl-BE" smtClean="0"/>
              <a:t>).</a:t>
            </a:r>
          </a:p>
          <a:p>
            <a:pPr marL="0" indent="0">
              <a:buNone/>
            </a:pPr>
            <a:endParaRPr lang="nl-BE"/>
          </a:p>
          <a:p>
            <a:r>
              <a:rPr lang="nl-BE"/>
              <a:t>“Gecorrigeerd” BBP geeft geen indicatie meer van omvang marktactiviteit en is evenmin een goede indicator van levenskwaliteit.</a:t>
            </a:r>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38</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15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a:t>
            </a:r>
            <a:endParaRPr lang="en-US"/>
          </a:p>
        </p:txBody>
      </p:sp>
      <p:sp>
        <p:nvSpPr>
          <p:cNvPr id="3" name="Content Placeholder 2"/>
          <p:cNvSpPr>
            <a:spLocks noGrp="1"/>
          </p:cNvSpPr>
          <p:nvPr>
            <p:ph idx="1"/>
          </p:nvPr>
        </p:nvSpPr>
        <p:spPr/>
        <p:txBody>
          <a:bodyPr/>
          <a:lstStyle/>
          <a:p>
            <a:r>
              <a:rPr lang="nl-BE"/>
              <a:t>VOORSTEL:</a:t>
            </a:r>
          </a:p>
          <a:p>
            <a:pPr lvl="1"/>
            <a:r>
              <a:rPr lang="nl-BE" sz="2400"/>
              <a:t>Behoud BBP als indicator van marktactiviteit.</a:t>
            </a:r>
          </a:p>
          <a:p>
            <a:pPr lvl="1"/>
            <a:r>
              <a:rPr lang="nl-BE" sz="2400"/>
              <a:t>Probeer een volledig andere benadering uit te werken voor de meting van </a:t>
            </a:r>
            <a:r>
              <a:rPr lang="nl-BE" sz="2400" smtClean="0"/>
              <a:t>levenskwaliteit en sociale vooruitgang.</a:t>
            </a:r>
          </a:p>
          <a:p>
            <a:pPr marL="457200" lvl="1" indent="0">
              <a:buNone/>
            </a:pPr>
            <a:endParaRPr lang="nl-BE" sz="2400" smtClean="0"/>
          </a:p>
          <a:p>
            <a:pPr marL="457200" lvl="1" indent="0">
              <a:buNone/>
            </a:pPr>
            <a:endParaRPr lang="nl-BE" sz="2400"/>
          </a:p>
          <a:p>
            <a:r>
              <a:rPr lang="nl-BE" smtClean="0"/>
              <a:t>WEL BELANGRIJK: </a:t>
            </a:r>
            <a:r>
              <a:rPr lang="nl-BE" u="sng" smtClean="0"/>
              <a:t>duurzaamheidsaspect</a:t>
            </a:r>
            <a:r>
              <a:rPr lang="nl-BE" smtClean="0"/>
              <a:t> te integreren in een “productie”-benadering! Correctie voor interen op natuurlijk en fysiek kapitaal.</a:t>
            </a:r>
            <a:endParaRPr lang="en-US"/>
          </a:p>
          <a:p>
            <a:pPr marL="0" indent="0">
              <a:buNone/>
            </a:pPr>
            <a:endParaRPr lang="nl-BE" smtClean="0"/>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39</a:t>
            </a:fld>
            <a:endParaRPr lang="nl-NL"/>
          </a:p>
        </p:txBody>
      </p:sp>
      <p:sp>
        <p:nvSpPr>
          <p:cNvPr id="5" name="Rectangle 4"/>
          <p:cNvSpPr/>
          <p:nvPr/>
        </p:nvSpPr>
        <p:spPr bwMode="auto">
          <a:xfrm>
            <a:off x="467544" y="1340768"/>
            <a:ext cx="8280920" cy="2304256"/>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pic>
        <p:nvPicPr>
          <p:cNvPr id="7"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a:t>
            </a:r>
            <a:endParaRPr lang="en-US"/>
          </a:p>
        </p:txBody>
      </p:sp>
      <p:sp>
        <p:nvSpPr>
          <p:cNvPr id="3" name="Content Placeholder 2"/>
          <p:cNvSpPr>
            <a:spLocks noGrp="1"/>
          </p:cNvSpPr>
          <p:nvPr>
            <p:ph idx="1"/>
          </p:nvPr>
        </p:nvSpPr>
        <p:spPr/>
        <p:txBody>
          <a:bodyPr/>
          <a:lstStyle/>
          <a:p>
            <a:r>
              <a:rPr lang="nl-BE" smtClean="0"/>
              <a:t>Deze uiteenzetting:</a:t>
            </a:r>
          </a:p>
          <a:p>
            <a:pPr marL="0" indent="0">
              <a:buNone/>
            </a:pPr>
            <a:endParaRPr lang="nl-BE" smtClean="0"/>
          </a:p>
          <a:p>
            <a:pPr lvl="1"/>
            <a:r>
              <a:rPr lang="nl-BE" sz="2400" smtClean="0"/>
              <a:t>Wat zouden de ideale uitgangspunten kunnen (moeten) zijn voor een adequate meting van “sociale vooruitgang”? </a:t>
            </a:r>
          </a:p>
          <a:p>
            <a:pPr lvl="1"/>
            <a:r>
              <a:rPr lang="nl-BE" sz="2400" smtClean="0"/>
              <a:t>Op welke wijze kunnen we in de praktijk stappen in de juiste richting zetten (rekening houdend met maatschappelijke meningsverschillen en beschikbaarheid van gegevens)?</a:t>
            </a:r>
            <a:endParaRPr lang="en-US" sz="2400"/>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4</a:t>
            </a:fld>
            <a:endParaRPr lang="nl-NL"/>
          </a:p>
        </p:txBody>
      </p:sp>
      <p:sp>
        <p:nvSpPr>
          <p:cNvPr id="5" name="Rectangle 4"/>
          <p:cNvSpPr/>
          <p:nvPr/>
        </p:nvSpPr>
        <p:spPr bwMode="auto">
          <a:xfrm>
            <a:off x="1043608" y="2132856"/>
            <a:ext cx="7776864" cy="3024336"/>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pic>
        <p:nvPicPr>
          <p:cNvPr id="6"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664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t>Praktijk 2: de keuze van de dimensies</a:t>
            </a:r>
            <a:endParaRPr lang="en-US" b="1"/>
          </a:p>
        </p:txBody>
      </p:sp>
      <p:sp>
        <p:nvSpPr>
          <p:cNvPr id="3" name="Content Placeholder 2"/>
          <p:cNvSpPr>
            <a:spLocks noGrp="1"/>
          </p:cNvSpPr>
          <p:nvPr>
            <p:ph idx="1"/>
          </p:nvPr>
        </p:nvSpPr>
        <p:spPr>
          <a:xfrm>
            <a:off x="611560" y="1268760"/>
            <a:ext cx="7920037" cy="5112568"/>
          </a:xfrm>
        </p:spPr>
        <p:txBody>
          <a:bodyPr/>
          <a:lstStyle/>
          <a:p>
            <a:r>
              <a:rPr lang="nl-BE" smtClean="0">
                <a:solidFill>
                  <a:srgbClr val="FFFF00"/>
                </a:solidFill>
              </a:rPr>
              <a:t>In principe bepaald door wat de mensen belangrijk vinden. </a:t>
            </a:r>
            <a:r>
              <a:rPr lang="nl-BE" smtClean="0">
                <a:solidFill>
                  <a:schemeClr val="accent2">
                    <a:lumMod val="50000"/>
                  </a:schemeClr>
                </a:solidFill>
              </a:rPr>
              <a:t>In de praktijk moet gewerkt worden met een beperkte lijst.</a:t>
            </a:r>
          </a:p>
          <a:p>
            <a:r>
              <a:rPr lang="nl-BE" u="sng" smtClean="0">
                <a:solidFill>
                  <a:schemeClr val="accent2">
                    <a:lumMod val="50000"/>
                  </a:schemeClr>
                </a:solidFill>
              </a:rPr>
              <a:t>Belangrijke voorwaarden:</a:t>
            </a:r>
          </a:p>
          <a:p>
            <a:pPr lvl="1"/>
            <a:r>
              <a:rPr lang="nl-BE" sz="2400" smtClean="0">
                <a:solidFill>
                  <a:schemeClr val="accent2">
                    <a:lumMod val="50000"/>
                  </a:schemeClr>
                </a:solidFill>
              </a:rPr>
              <a:t>Geen willekeur. Lijst van dimensies moet op een transparante wijze vastgelegd worden en dezelfde lijst moet gebruikt worden in verschillende toepassingen/perioden, om manipulatie te vermijden.</a:t>
            </a:r>
          </a:p>
          <a:p>
            <a:pPr lvl="1"/>
            <a:r>
              <a:rPr lang="nl-BE" sz="2400" smtClean="0">
                <a:solidFill>
                  <a:schemeClr val="accent2">
                    <a:lumMod val="50000"/>
                  </a:schemeClr>
                </a:solidFill>
              </a:rPr>
              <a:t>Lijst mag niet te lang zijn, om het wegingsprobleem niet onmogelijk te </a:t>
            </a:r>
            <a:r>
              <a:rPr lang="nl-BE" sz="2400" smtClean="0">
                <a:solidFill>
                  <a:schemeClr val="accent2">
                    <a:lumMod val="50000"/>
                  </a:schemeClr>
                </a:solidFill>
              </a:rPr>
              <a:t>maken</a:t>
            </a:r>
          </a:p>
          <a:p>
            <a:pPr lvl="1"/>
            <a:r>
              <a:rPr lang="nl-BE" sz="2400" smtClean="0">
                <a:solidFill>
                  <a:schemeClr val="accent2">
                    <a:lumMod val="50000"/>
                  </a:schemeClr>
                </a:solidFill>
              </a:rPr>
              <a:t>Zoveel </a:t>
            </a:r>
            <a:r>
              <a:rPr lang="nl-BE" sz="2400" smtClean="0">
                <a:solidFill>
                  <a:schemeClr val="accent2">
                    <a:lumMod val="50000"/>
                  </a:schemeClr>
                </a:solidFill>
              </a:rPr>
              <a:t>mogelijk resultaatvariabelen opnemen. Intermediaire maatstaven (vb. inflatie) vermijden.</a:t>
            </a:r>
          </a:p>
          <a:p>
            <a:pPr marL="457200" lvl="1" indent="0">
              <a:lnSpc>
                <a:spcPct val="90000"/>
              </a:lnSpc>
              <a:buNone/>
            </a:pPr>
            <a:endParaRPr lang="en-US"/>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40</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3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640755E-6EFC-448A-AD4B-4094E98DB1CA}" type="slidenum">
              <a:rPr lang="en-US" altLang="en-US"/>
              <a:pPr/>
              <a:t>41</a:t>
            </a:fld>
            <a:endParaRPr lang="en-US" altLang="en-US"/>
          </a:p>
        </p:txBody>
      </p:sp>
      <p:sp>
        <p:nvSpPr>
          <p:cNvPr id="157698" name="Rectangle 2"/>
          <p:cNvSpPr>
            <a:spLocks noGrp="1" noChangeArrowheads="1"/>
          </p:cNvSpPr>
          <p:nvPr>
            <p:ph type="title"/>
          </p:nvPr>
        </p:nvSpPr>
        <p:spPr>
          <a:xfrm>
            <a:off x="467544" y="116632"/>
            <a:ext cx="8229600" cy="990600"/>
          </a:xfrm>
        </p:spPr>
        <p:txBody>
          <a:bodyPr/>
          <a:lstStyle/>
          <a:p>
            <a:r>
              <a:rPr lang="nl-BE" sz="3200" smtClean="0"/>
              <a:t>Verschillende benaderingen</a:t>
            </a:r>
            <a:endParaRPr lang="en-US" sz="3200"/>
          </a:p>
        </p:txBody>
      </p:sp>
      <p:sp>
        <p:nvSpPr>
          <p:cNvPr id="157699" name="Rectangle 3"/>
          <p:cNvSpPr>
            <a:spLocks noGrp="1" noChangeArrowheads="1"/>
          </p:cNvSpPr>
          <p:nvPr>
            <p:ph type="body" idx="1"/>
          </p:nvPr>
        </p:nvSpPr>
        <p:spPr>
          <a:xfrm>
            <a:off x="457200" y="1412875"/>
            <a:ext cx="8229600" cy="4718050"/>
          </a:xfrm>
        </p:spPr>
        <p:txBody>
          <a:bodyPr/>
          <a:lstStyle/>
          <a:p>
            <a:pPr marL="457200" indent="-457200">
              <a:buFont typeface="+mj-lt"/>
              <a:buAutoNum type="arabicPeriod"/>
            </a:pPr>
            <a:r>
              <a:rPr lang="en-US" smtClean="0"/>
              <a:t>SURVEY, waarin aan mensen gevraagd wordt welke factoren bijdragen tot hun individueel welzijn.</a:t>
            </a:r>
          </a:p>
          <a:p>
            <a:pPr marL="857250" lvl="1" indent="-457200"/>
            <a:r>
              <a:rPr lang="en-US" smtClean="0"/>
              <a:t>niet eenvoudig om dit via “</a:t>
            </a:r>
            <a:r>
              <a:rPr lang="nl-BE" smtClean="0"/>
              <a:t>open” vragen te doen (Coca-Cola voorbeeld).</a:t>
            </a:r>
          </a:p>
          <a:p>
            <a:pPr marL="457200" indent="-457200">
              <a:buFont typeface="+mj-lt"/>
              <a:buAutoNum type="arabicPeriod"/>
            </a:pPr>
            <a:endParaRPr lang="nl-BE"/>
          </a:p>
          <a:p>
            <a:pPr marL="457200" indent="-457200">
              <a:buFont typeface="+mj-lt"/>
              <a:buAutoNum type="arabicPeriod"/>
            </a:pPr>
            <a:r>
              <a:rPr lang="nl-BE" smtClean="0"/>
              <a:t>DEMOCRATISCHE BESLUITVORMING (Sen): de lijst van belangrijke dimensies wordt vastgelegd door transparant overleg binnen een flexibele democratische procedure.</a:t>
            </a:r>
          </a:p>
          <a:p>
            <a:pPr marL="914400" lvl="1" indent="-457200">
              <a:buFont typeface="+mj-lt"/>
              <a:buAutoNum type="arabicPeriod"/>
            </a:pPr>
            <a:endParaRPr lang="en-US" smtClean="0"/>
          </a:p>
          <a:p>
            <a:pPr marL="457200" indent="-457200">
              <a:buFont typeface="+mj-lt"/>
              <a:buAutoNum type="arabicPeriod"/>
            </a:pPr>
            <a:r>
              <a:rPr lang="en-US" smtClean="0"/>
              <a:t>A PRIORI LIJST (vb. Nussbaum, gebaseerd op een Aristotelische visie op het goede leven)</a:t>
            </a:r>
            <a:endParaRPr lang="en-US"/>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208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2A3C1A-9822-4DC8-AE79-44C85B426146}" type="slidenum">
              <a:rPr lang="en-US" altLang="en-US"/>
              <a:pPr/>
              <a:t>42</a:t>
            </a:fld>
            <a:endParaRPr lang="en-US" altLang="en-US"/>
          </a:p>
        </p:txBody>
      </p:sp>
      <p:pic>
        <p:nvPicPr>
          <p:cNvPr id="158722" name="Picture 2" descr="nussbau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731" y="1165806"/>
            <a:ext cx="5029200" cy="5038725"/>
          </a:xfrm>
          <a:prstGeom prst="rect">
            <a:avLst/>
          </a:prstGeom>
          <a:noFill/>
          <a:extLst>
            <a:ext uri="{909E8E84-426E-40DD-AFC4-6F175D3DCCD1}">
              <a14:hiddenFill xmlns:a14="http://schemas.microsoft.com/office/drawing/2010/main">
                <a:solidFill>
                  <a:srgbClr val="FFFFFF"/>
                </a:solidFill>
              </a14:hiddenFill>
            </a:ext>
          </a:extLst>
        </p:spPr>
      </p:pic>
      <p:sp>
        <p:nvSpPr>
          <p:cNvPr id="158723" name="Rectangle 3"/>
          <p:cNvSpPr>
            <a:spLocks noChangeArrowheads="1"/>
          </p:cNvSpPr>
          <p:nvPr/>
        </p:nvSpPr>
        <p:spPr bwMode="auto">
          <a:xfrm>
            <a:off x="1613694" y="2852936"/>
            <a:ext cx="5329237" cy="273685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2" descr="C:\Users\ndaaa07\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084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200" smtClean="0"/>
              <a:t>Mogelijke uitwerking</a:t>
            </a:r>
            <a:endParaRPr lang="en-US" sz="3200"/>
          </a:p>
        </p:txBody>
      </p:sp>
      <p:sp>
        <p:nvSpPr>
          <p:cNvPr id="3" name="Content Placeholder 2"/>
          <p:cNvSpPr>
            <a:spLocks noGrp="1"/>
          </p:cNvSpPr>
          <p:nvPr>
            <p:ph idx="1"/>
          </p:nvPr>
        </p:nvSpPr>
        <p:spPr>
          <a:xfrm>
            <a:off x="719138" y="1268760"/>
            <a:ext cx="7920037" cy="5040560"/>
          </a:xfrm>
        </p:spPr>
        <p:txBody>
          <a:bodyPr/>
          <a:lstStyle/>
          <a:p>
            <a:r>
              <a:rPr lang="nl-BE" b="1"/>
              <a:t>Twee niveaus: </a:t>
            </a:r>
            <a:r>
              <a:rPr lang="nl-BE"/>
              <a:t>fundamentele behoeften en concrete indicatoren.</a:t>
            </a:r>
          </a:p>
          <a:p>
            <a:pPr marL="0" indent="0">
              <a:buNone/>
            </a:pPr>
            <a:endParaRPr lang="nl-BE" b="1" smtClean="0"/>
          </a:p>
          <a:p>
            <a:r>
              <a:rPr lang="nl-BE" b="1" u="sng" smtClean="0"/>
              <a:t>NIVEAU 1: “Fundamentele behoeften”</a:t>
            </a:r>
          </a:p>
          <a:p>
            <a:pPr marL="971550" lvl="1" indent="-571500">
              <a:lnSpc>
                <a:spcPct val="90000"/>
              </a:lnSpc>
              <a:spcBef>
                <a:spcPct val="10000"/>
              </a:spcBef>
              <a:buFont typeface="Wingdings" pitchFamily="2" charset="2"/>
              <a:buAutoNum type="arabicPeriod"/>
            </a:pPr>
            <a:r>
              <a:rPr lang="nl-BE" smtClean="0"/>
              <a:t>Materiële consumptie</a:t>
            </a:r>
            <a:endParaRPr lang="nl-BE"/>
          </a:p>
          <a:p>
            <a:pPr marL="971550" lvl="1" indent="-571500">
              <a:lnSpc>
                <a:spcPct val="90000"/>
              </a:lnSpc>
              <a:spcBef>
                <a:spcPct val="10000"/>
              </a:spcBef>
              <a:buFont typeface="Wingdings" pitchFamily="2" charset="2"/>
              <a:buAutoNum type="arabicPeriod"/>
            </a:pPr>
            <a:r>
              <a:rPr lang="nl-BE" smtClean="0"/>
              <a:t>Gezondheid</a:t>
            </a:r>
          </a:p>
          <a:p>
            <a:pPr marL="971550" lvl="1" indent="-571500">
              <a:lnSpc>
                <a:spcPct val="90000"/>
              </a:lnSpc>
              <a:spcBef>
                <a:spcPct val="10000"/>
              </a:spcBef>
              <a:buFont typeface="Wingdings" pitchFamily="2" charset="2"/>
              <a:buAutoNum type="arabicPeriod"/>
            </a:pPr>
            <a:r>
              <a:rPr lang="nl-BE" smtClean="0"/>
              <a:t>Integratie in het economisch leven, arbeidsomstandigheden</a:t>
            </a:r>
          </a:p>
          <a:p>
            <a:pPr marL="971550" lvl="1" indent="-571500">
              <a:lnSpc>
                <a:spcPct val="90000"/>
              </a:lnSpc>
              <a:spcBef>
                <a:spcPct val="10000"/>
              </a:spcBef>
              <a:buFont typeface="Wingdings" pitchFamily="2" charset="2"/>
              <a:buAutoNum type="arabicPeriod"/>
            </a:pPr>
            <a:r>
              <a:rPr lang="nl-BE" smtClean="0"/>
              <a:t>Onderwijs</a:t>
            </a:r>
            <a:endParaRPr lang="nl-BE"/>
          </a:p>
          <a:p>
            <a:pPr marL="971550" lvl="1" indent="-571500">
              <a:lnSpc>
                <a:spcPct val="90000"/>
              </a:lnSpc>
              <a:spcBef>
                <a:spcPct val="10000"/>
              </a:spcBef>
              <a:buFont typeface="Wingdings" pitchFamily="2" charset="2"/>
              <a:buAutoNum type="arabicPeriod"/>
            </a:pPr>
            <a:r>
              <a:rPr lang="nl-BE" smtClean="0"/>
              <a:t>Huisvesting</a:t>
            </a:r>
            <a:endParaRPr lang="nl-BE"/>
          </a:p>
          <a:p>
            <a:pPr marL="971550" lvl="1" indent="-571500">
              <a:lnSpc>
                <a:spcPct val="90000"/>
              </a:lnSpc>
              <a:spcBef>
                <a:spcPct val="10000"/>
              </a:spcBef>
              <a:buFont typeface="Wingdings" pitchFamily="2" charset="2"/>
              <a:buAutoNum type="arabicPeriod"/>
            </a:pPr>
            <a:r>
              <a:rPr lang="nl-BE" smtClean="0"/>
              <a:t>Milieu</a:t>
            </a:r>
            <a:endParaRPr lang="nl-BE"/>
          </a:p>
          <a:p>
            <a:pPr marL="971550" lvl="1" indent="-571500">
              <a:lnSpc>
                <a:spcPct val="90000"/>
              </a:lnSpc>
              <a:spcBef>
                <a:spcPct val="10000"/>
              </a:spcBef>
              <a:buFont typeface="Wingdings" pitchFamily="2" charset="2"/>
              <a:buAutoNum type="arabicPeriod"/>
            </a:pPr>
            <a:r>
              <a:rPr lang="nl-BE" smtClean="0"/>
              <a:t>Sociale cohesie en participatie</a:t>
            </a:r>
          </a:p>
          <a:p>
            <a:pPr marL="971550" lvl="1" indent="-571500">
              <a:lnSpc>
                <a:spcPct val="90000"/>
              </a:lnSpc>
              <a:spcBef>
                <a:spcPct val="10000"/>
              </a:spcBef>
              <a:buFont typeface="Wingdings" pitchFamily="2" charset="2"/>
              <a:buAutoNum type="arabicPeriod"/>
            </a:pPr>
            <a:r>
              <a:rPr lang="nl-BE" smtClean="0"/>
              <a:t>Veiligheid</a:t>
            </a:r>
            <a:endParaRPr lang="nl-BE"/>
          </a:p>
          <a:p>
            <a:pPr marL="971550" lvl="1" indent="-571500">
              <a:lnSpc>
                <a:spcPct val="90000"/>
              </a:lnSpc>
              <a:spcBef>
                <a:spcPct val="10000"/>
              </a:spcBef>
              <a:buFont typeface="Wingdings" pitchFamily="2" charset="2"/>
              <a:buAutoNum type="arabicPeriod"/>
            </a:pPr>
            <a:r>
              <a:rPr lang="nl-BE" smtClean="0"/>
              <a:t>Cultuur</a:t>
            </a:r>
            <a:endParaRPr lang="nl-BE"/>
          </a:p>
          <a:p>
            <a:pPr marL="971550" lvl="1" indent="-571500">
              <a:lnSpc>
                <a:spcPct val="90000"/>
              </a:lnSpc>
              <a:spcBef>
                <a:spcPct val="10000"/>
              </a:spcBef>
              <a:buFont typeface="Wingdings" pitchFamily="2" charset="2"/>
              <a:buAutoNum type="arabicPeriod"/>
            </a:pPr>
            <a:r>
              <a:rPr lang="nl-BE" smtClean="0"/>
              <a:t>Basisrechten: vrijheid van meningsuiting en van godsdienst, afwezigheid van discriminatie</a:t>
            </a: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43</a:t>
            </a:fld>
            <a:endParaRPr lang="nl-NL"/>
          </a:p>
        </p:txBody>
      </p:sp>
      <p:pic>
        <p:nvPicPr>
          <p:cNvPr id="6"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82043"/>
            <a:ext cx="9525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231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a:t>
            </a:r>
            <a:endParaRPr lang="en-US"/>
          </a:p>
        </p:txBody>
      </p:sp>
      <p:sp>
        <p:nvSpPr>
          <p:cNvPr id="3" name="Content Placeholder 2"/>
          <p:cNvSpPr>
            <a:spLocks noGrp="1"/>
          </p:cNvSpPr>
          <p:nvPr>
            <p:ph idx="1"/>
          </p:nvPr>
        </p:nvSpPr>
        <p:spPr>
          <a:xfrm>
            <a:off x="719138" y="1268760"/>
            <a:ext cx="7920037" cy="4849465"/>
          </a:xfrm>
        </p:spPr>
        <p:txBody>
          <a:bodyPr/>
          <a:lstStyle/>
          <a:p>
            <a:pPr marL="0" indent="0">
              <a:lnSpc>
                <a:spcPct val="90000"/>
              </a:lnSpc>
              <a:buNone/>
            </a:pPr>
            <a:r>
              <a:rPr lang="nl-BE" b="1" u="sng" smtClean="0"/>
              <a:t>Niveau 2: concrete indicatoren</a:t>
            </a:r>
          </a:p>
          <a:p>
            <a:pPr marL="571500" indent="-571500">
              <a:lnSpc>
                <a:spcPct val="90000"/>
              </a:lnSpc>
              <a:buFont typeface="Wingdings" pitchFamily="2" charset="2"/>
              <a:buAutoNum type="arabicPeriod"/>
            </a:pPr>
            <a:endParaRPr lang="nl-BE" i="1" u="sng"/>
          </a:p>
          <a:p>
            <a:pPr marL="0" indent="0">
              <a:lnSpc>
                <a:spcPct val="90000"/>
              </a:lnSpc>
              <a:buNone/>
            </a:pPr>
            <a:r>
              <a:rPr lang="nl-BE" i="1" u="sng" smtClean="0"/>
              <a:t>2. Gezondheid</a:t>
            </a:r>
            <a:endParaRPr lang="nl-BE" i="1" u="sng"/>
          </a:p>
          <a:p>
            <a:pPr marL="839788" lvl="1" indent="-495300">
              <a:lnSpc>
                <a:spcPct val="90000"/>
              </a:lnSpc>
              <a:buFont typeface="Wingdings" pitchFamily="2" charset="2"/>
              <a:buAutoNum type="alphaLcPeriod"/>
            </a:pPr>
            <a:r>
              <a:rPr lang="nl-BE" smtClean="0"/>
              <a:t>levensverwachting</a:t>
            </a:r>
            <a:endParaRPr lang="nl-BE"/>
          </a:p>
          <a:p>
            <a:pPr marL="839788" lvl="1" indent="-495300">
              <a:lnSpc>
                <a:spcPct val="90000"/>
              </a:lnSpc>
              <a:buFont typeface="Wingdings" pitchFamily="2" charset="2"/>
              <a:buAutoNum type="alphaLcPeriod"/>
            </a:pPr>
            <a:r>
              <a:rPr lang="nl-BE" smtClean="0"/>
              <a:t>levensverwachting in goede gezondheid</a:t>
            </a:r>
          </a:p>
          <a:p>
            <a:pPr marL="839788" lvl="1" indent="-495300">
              <a:lnSpc>
                <a:spcPct val="90000"/>
              </a:lnSpc>
              <a:buFont typeface="Wingdings" pitchFamily="2" charset="2"/>
              <a:buAutoNum type="alphaLcPeriod"/>
            </a:pPr>
            <a:r>
              <a:rPr lang="nl-BE" smtClean="0"/>
              <a:t>subjectieve gezondheid, QALY's</a:t>
            </a:r>
            <a:endParaRPr lang="nl-BE"/>
          </a:p>
          <a:p>
            <a:pPr marL="839788" lvl="1" indent="-495300">
              <a:lnSpc>
                <a:spcPct val="90000"/>
              </a:lnSpc>
              <a:buFont typeface="Wingdings" pitchFamily="2" charset="2"/>
              <a:buAutoNum type="alphaLcPeriod"/>
            </a:pPr>
            <a:r>
              <a:rPr lang="nl-BE" smtClean="0"/>
              <a:t>objectieve indicatoren</a:t>
            </a:r>
            <a:endParaRPr lang="nl-BE"/>
          </a:p>
          <a:p>
            <a:pPr marL="839788" lvl="1" indent="-495300">
              <a:lnSpc>
                <a:spcPct val="90000"/>
              </a:lnSpc>
              <a:buFont typeface="Wingdings" pitchFamily="2" charset="2"/>
              <a:buAutoNum type="alphaLcPeriod"/>
            </a:pPr>
            <a:r>
              <a:rPr lang="nl-BE" smtClean="0"/>
              <a:t>beschikbaarheid gezondheidsinformatie en toegankelijkheid systeem gezondheidszorg</a:t>
            </a:r>
            <a:endParaRPr lang="nl-BE"/>
          </a:p>
          <a:p>
            <a:pPr marL="0" indent="0">
              <a:lnSpc>
                <a:spcPct val="90000"/>
              </a:lnSpc>
              <a:buNone/>
            </a:pPr>
            <a:r>
              <a:rPr lang="nl-BE" i="1" u="sng" smtClean="0"/>
              <a:t>7. Sociale cohesie en participatie</a:t>
            </a:r>
            <a:endParaRPr lang="nl-BE" i="1" u="sng"/>
          </a:p>
          <a:p>
            <a:pPr marL="839788" lvl="1" indent="-495300">
              <a:lnSpc>
                <a:spcPct val="90000"/>
              </a:lnSpc>
              <a:buFont typeface="Wingdings" pitchFamily="2" charset="2"/>
              <a:buAutoNum type="alphaLcPeriod"/>
            </a:pPr>
            <a:r>
              <a:rPr lang="nl-BE" smtClean="0"/>
              <a:t>kwaliteit sociale netwerken</a:t>
            </a:r>
            <a:endParaRPr lang="nl-BE"/>
          </a:p>
          <a:p>
            <a:pPr marL="839788" lvl="1" indent="-495300">
              <a:lnSpc>
                <a:spcPct val="90000"/>
              </a:lnSpc>
              <a:buFont typeface="Wingdings" pitchFamily="2" charset="2"/>
              <a:buAutoNum type="alphaLcPeriod"/>
            </a:pPr>
            <a:r>
              <a:rPr lang="nl-BE" smtClean="0"/>
              <a:t>perceptie van rechtvaardigheid</a:t>
            </a:r>
          </a:p>
          <a:p>
            <a:pPr marL="839788" lvl="1" indent="-495300">
              <a:lnSpc>
                <a:spcPct val="90000"/>
              </a:lnSpc>
              <a:buFont typeface="Wingdings" pitchFamily="2" charset="2"/>
              <a:buAutoNum type="alphaLcPeriod"/>
            </a:pPr>
            <a:r>
              <a:rPr lang="nl-BE" smtClean="0"/>
              <a:t>burgerparticipatie (inclusief vrijwilligerswerk)</a:t>
            </a:r>
            <a:endParaRPr lang="en-US"/>
          </a:p>
        </p:txBody>
      </p:sp>
      <p:sp>
        <p:nvSpPr>
          <p:cNvPr id="5" name="Slide Number Placeholder 4"/>
          <p:cNvSpPr>
            <a:spLocks noGrp="1"/>
          </p:cNvSpPr>
          <p:nvPr>
            <p:ph type="sldNum" sz="quarter" idx="10"/>
          </p:nvPr>
        </p:nvSpPr>
        <p:spPr/>
        <p:txBody>
          <a:bodyPr/>
          <a:lstStyle/>
          <a:p>
            <a:pPr>
              <a:defRPr/>
            </a:pPr>
            <a:fld id="{6BC46634-58C6-4568-A3D0-DECF1BA18E5F}" type="slidenum">
              <a:rPr lang="nl-NL" smtClean="0"/>
              <a:pPr>
                <a:defRPr/>
              </a:pPr>
              <a:t>44</a:t>
            </a:fld>
            <a:endParaRPr lang="nl-NL"/>
          </a:p>
        </p:txBody>
      </p:sp>
      <p:pic>
        <p:nvPicPr>
          <p:cNvPr id="6"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82043"/>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95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200" smtClean="0"/>
              <a:t>In de praktijk: een makkelijk probleem</a:t>
            </a:r>
            <a:endParaRPr lang="en-US" sz="3200"/>
          </a:p>
        </p:txBody>
      </p:sp>
      <p:sp>
        <p:nvSpPr>
          <p:cNvPr id="3" name="Content Placeholder 2"/>
          <p:cNvSpPr>
            <a:spLocks noGrp="1"/>
          </p:cNvSpPr>
          <p:nvPr>
            <p:ph idx="1"/>
          </p:nvPr>
        </p:nvSpPr>
        <p:spPr/>
        <p:txBody>
          <a:bodyPr/>
          <a:lstStyle/>
          <a:p>
            <a:r>
              <a:rPr lang="nl-BE" smtClean="0"/>
              <a:t>In de praktijk wellicht niet zo moeilijk: er is zeer veel overlap in het (grote aantal) lijsten dat door verschillende instellingen/onderzoekers wordt voorgesteld.</a:t>
            </a:r>
          </a:p>
          <a:p>
            <a:pPr lvl="1"/>
            <a:r>
              <a:rPr lang="nl-BE" smtClean="0"/>
              <a:t>Meningen lopen uiteen over het al dan niet opnemen van puur-subjectieve factoren.</a:t>
            </a:r>
          </a:p>
          <a:p>
            <a:r>
              <a:rPr lang="nl-BE" smtClean="0"/>
              <a:t>Relatief makkelijk om consensus over een lijst te bereiken, ook rekening houdend met databeschikbaarheid – cf. OESO en EU-voorstellen.</a:t>
            </a:r>
          </a:p>
          <a:p>
            <a:pPr marL="342900" lvl="1" indent="-342900">
              <a:buFontTx/>
              <a:buChar char="•"/>
            </a:pPr>
            <a:r>
              <a:rPr lang="nl-BE" sz="2400" smtClean="0"/>
              <a:t>Discussie </a:t>
            </a:r>
            <a:r>
              <a:rPr lang="nl-BE" sz="2400"/>
              <a:t>kan dan gaan over de </a:t>
            </a:r>
            <a:r>
              <a:rPr lang="nl-BE" sz="2400" u="sng"/>
              <a:t>gewichten</a:t>
            </a:r>
            <a:r>
              <a:rPr lang="nl-BE" sz="2400"/>
              <a:t>, niet over de dimensies zelf</a:t>
            </a:r>
            <a:r>
              <a:rPr lang="nl-BE" sz="2400" smtClean="0"/>
              <a:t>. (Wanneer je een dimensie onbelangrijk vindt, geef ze gewicht nul...).</a:t>
            </a:r>
            <a:endParaRPr lang="nl-BE" sz="2400" u="sng"/>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45</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89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000"/>
              </a:lnSpc>
            </a:pPr>
            <a:r>
              <a:rPr lang="nl-BE" b="1" smtClean="0"/>
              <a:t>Praktijk 3: de keuze van de gewichten</a:t>
            </a:r>
            <a:endParaRPr lang="en-US" b="1"/>
          </a:p>
        </p:txBody>
      </p:sp>
      <p:sp>
        <p:nvSpPr>
          <p:cNvPr id="3" name="Content Placeholder 2"/>
          <p:cNvSpPr>
            <a:spLocks noGrp="1"/>
          </p:cNvSpPr>
          <p:nvPr>
            <p:ph idx="1"/>
          </p:nvPr>
        </p:nvSpPr>
        <p:spPr>
          <a:xfrm>
            <a:off x="719138" y="1196752"/>
            <a:ext cx="7920037" cy="5267548"/>
          </a:xfrm>
        </p:spPr>
        <p:txBody>
          <a:bodyPr/>
          <a:lstStyle/>
          <a:p>
            <a:r>
              <a:rPr lang="nl-BE" u="sng" smtClean="0">
                <a:solidFill>
                  <a:schemeClr val="accent2">
                    <a:lumMod val="50000"/>
                  </a:schemeClr>
                </a:solidFill>
              </a:rPr>
              <a:t>TWEE</a:t>
            </a:r>
            <a:r>
              <a:rPr lang="nl-BE" smtClean="0">
                <a:solidFill>
                  <a:schemeClr val="accent2">
                    <a:lumMod val="50000"/>
                  </a:schemeClr>
                </a:solidFill>
              </a:rPr>
              <a:t> verschillende soorten van gewichten:</a:t>
            </a:r>
          </a:p>
          <a:p>
            <a:pPr marL="914400" lvl="1" indent="-457200">
              <a:buFont typeface="+mj-lt"/>
              <a:buAutoNum type="alphaLcParenR"/>
            </a:pPr>
            <a:r>
              <a:rPr lang="nl-BE" smtClean="0">
                <a:solidFill>
                  <a:schemeClr val="accent2">
                    <a:lumMod val="50000"/>
                  </a:schemeClr>
                </a:solidFill>
              </a:rPr>
              <a:t>Hoe aggregeren we de verschillende dimensies om tot een maatstaf van individueel welzijn te komen?</a:t>
            </a:r>
          </a:p>
          <a:p>
            <a:pPr marL="914400" lvl="1" indent="-457200">
              <a:buFont typeface="+mj-lt"/>
              <a:buAutoNum type="alphaLcParenR"/>
            </a:pPr>
            <a:r>
              <a:rPr lang="nl-BE" smtClean="0">
                <a:solidFill>
                  <a:schemeClr val="accent2">
                    <a:lumMod val="50000"/>
                  </a:schemeClr>
                </a:solidFill>
              </a:rPr>
              <a:t>Hoe aggregeren we de maatstaven van individueel welzijn om het welzijn van de gemeenschap te bepalen, d.w.z. welk gewicht kennen we toe aan rijken en aan armen?</a:t>
            </a:r>
          </a:p>
          <a:p>
            <a:pPr marL="457200" lvl="1" indent="0">
              <a:buNone/>
            </a:pPr>
            <a:endParaRPr lang="nl-BE" smtClean="0">
              <a:solidFill>
                <a:schemeClr val="accent2">
                  <a:lumMod val="50000"/>
                </a:schemeClr>
              </a:solidFill>
            </a:endParaRPr>
          </a:p>
          <a:p>
            <a:r>
              <a:rPr lang="nl-BE" b="1" u="sng" smtClean="0">
                <a:solidFill>
                  <a:srgbClr val="FFFF00"/>
                </a:solidFill>
              </a:rPr>
              <a:t>In </a:t>
            </a:r>
            <a:r>
              <a:rPr lang="nl-BE" b="1" u="sng">
                <a:solidFill>
                  <a:srgbClr val="FFFF00"/>
                </a:solidFill>
              </a:rPr>
              <a:t>principe zou aggregatie </a:t>
            </a:r>
            <a:r>
              <a:rPr lang="nl-BE" b="1" u="sng" smtClean="0">
                <a:solidFill>
                  <a:srgbClr val="FFFF00"/>
                </a:solidFill>
              </a:rPr>
              <a:t>a) moeten gebeuren op basis van wat </a:t>
            </a:r>
            <a:r>
              <a:rPr lang="nl-BE" b="1" u="sng">
                <a:solidFill>
                  <a:srgbClr val="FFFF00"/>
                </a:solidFill>
              </a:rPr>
              <a:t>de mensen zelf belangrijk vinden</a:t>
            </a:r>
            <a:r>
              <a:rPr lang="nl-BE" b="1" u="sng" smtClean="0">
                <a:solidFill>
                  <a:srgbClr val="FFFF00"/>
                </a:solidFill>
              </a:rPr>
              <a:t>. Aggregatie b) zal verschillend zijn naarmate men een verschillende (min of meer egalitaire) opvatting heeft over rechtvaardigheid.</a:t>
            </a:r>
          </a:p>
          <a:p>
            <a:endParaRPr lang="nl-BE" b="1" u="sng" smtClean="0">
              <a:solidFill>
                <a:srgbClr val="FFFF00"/>
              </a:solidFill>
            </a:endParaRPr>
          </a:p>
          <a:p>
            <a:endParaRPr lang="nl-BE" b="1" u="sng">
              <a:solidFill>
                <a:srgbClr val="FFFF00"/>
              </a:solidFill>
            </a:endParaRPr>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46</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5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a:t>
            </a:r>
            <a:endParaRPr lang="en-US"/>
          </a:p>
        </p:txBody>
      </p:sp>
      <p:sp>
        <p:nvSpPr>
          <p:cNvPr id="3" name="Content Placeholder 2"/>
          <p:cNvSpPr>
            <a:spLocks noGrp="1"/>
          </p:cNvSpPr>
          <p:nvPr>
            <p:ph idx="1"/>
          </p:nvPr>
        </p:nvSpPr>
        <p:spPr/>
        <p:txBody>
          <a:bodyPr/>
          <a:lstStyle/>
          <a:p>
            <a:r>
              <a:rPr lang="nl-BE">
                <a:solidFill>
                  <a:schemeClr val="accent2">
                    <a:lumMod val="50000"/>
                  </a:schemeClr>
                </a:solidFill>
              </a:rPr>
              <a:t>Op korte termijn beschikken we (nog) niet over metingen van welzijn op individueel niveau. De eerste stap is echter </a:t>
            </a:r>
            <a:r>
              <a:rPr lang="nl-BE" smtClean="0">
                <a:solidFill>
                  <a:schemeClr val="accent2">
                    <a:lumMod val="50000"/>
                  </a:schemeClr>
                </a:solidFill>
              </a:rPr>
              <a:t>nu reeds essentieel</a:t>
            </a:r>
            <a:r>
              <a:rPr lang="nl-BE">
                <a:solidFill>
                  <a:schemeClr val="accent2">
                    <a:lumMod val="50000"/>
                  </a:schemeClr>
                </a:solidFill>
              </a:rPr>
              <a:t>.</a:t>
            </a:r>
          </a:p>
          <a:p>
            <a:r>
              <a:rPr lang="nl-BE" smtClean="0">
                <a:solidFill>
                  <a:schemeClr val="accent2">
                    <a:lumMod val="50000"/>
                  </a:schemeClr>
                </a:solidFill>
              </a:rPr>
              <a:t>Het </a:t>
            </a:r>
            <a:r>
              <a:rPr lang="nl-BE">
                <a:solidFill>
                  <a:schemeClr val="accent2">
                    <a:lumMod val="50000"/>
                  </a:schemeClr>
                </a:solidFill>
              </a:rPr>
              <a:t>gewicht dat toegekend wordt aan wijzigingen in de situatie zal moeten afhangen van de situatie zelf (een verslechtering van het milieu zal zwaarder doorwegen wanneer de toestand van het milieu slecht is, materiële consumptie wordt minder belangrijk naarmate men rijker wordt).</a:t>
            </a:r>
          </a:p>
          <a:p>
            <a:r>
              <a:rPr lang="nl-BE" smtClean="0">
                <a:solidFill>
                  <a:schemeClr val="accent2">
                    <a:lumMod val="50000"/>
                  </a:schemeClr>
                </a:solidFill>
              </a:rPr>
              <a:t>Te vermijden: werken </a:t>
            </a:r>
            <a:r>
              <a:rPr lang="nl-BE">
                <a:solidFill>
                  <a:schemeClr val="accent2">
                    <a:lumMod val="50000"/>
                  </a:schemeClr>
                </a:solidFill>
              </a:rPr>
              <a:t>met een vastliggend stel </a:t>
            </a:r>
            <a:r>
              <a:rPr lang="nl-BE" smtClean="0">
                <a:solidFill>
                  <a:schemeClr val="accent2">
                    <a:lumMod val="50000"/>
                  </a:schemeClr>
                </a:solidFill>
              </a:rPr>
              <a:t>gewichten, die bovendien als een “neutrale” keuze worden voorgesteld.</a:t>
            </a:r>
            <a:endParaRPr lang="nl-BE">
              <a:solidFill>
                <a:schemeClr val="accent2">
                  <a:lumMod val="50000"/>
                </a:schemeClr>
              </a:solidFill>
            </a:endParaRPr>
          </a:p>
          <a:p>
            <a:endParaRPr lang="nl-BE"/>
          </a:p>
          <a:p>
            <a:endParaRPr lang="nl-BE"/>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47</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635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200" smtClean="0"/>
              <a:t>Een open politiek debat</a:t>
            </a:r>
            <a:endParaRPr lang="en-US" sz="3200"/>
          </a:p>
        </p:txBody>
      </p:sp>
      <p:sp>
        <p:nvSpPr>
          <p:cNvPr id="3" name="Content Placeholder 2"/>
          <p:cNvSpPr>
            <a:spLocks noGrp="1"/>
          </p:cNvSpPr>
          <p:nvPr>
            <p:ph idx="1"/>
          </p:nvPr>
        </p:nvSpPr>
        <p:spPr>
          <a:xfrm>
            <a:off x="719138" y="1439862"/>
            <a:ext cx="7920037" cy="4797449"/>
          </a:xfrm>
        </p:spPr>
        <p:txBody>
          <a:bodyPr/>
          <a:lstStyle/>
          <a:p>
            <a:r>
              <a:rPr lang="nl-BE" smtClean="0"/>
              <a:t>Over de gewichten bestaat zeker geen consensus! </a:t>
            </a:r>
          </a:p>
          <a:p>
            <a:pPr marL="0" indent="0">
              <a:buNone/>
            </a:pPr>
            <a:endParaRPr lang="nl-BE"/>
          </a:p>
          <a:p>
            <a:pPr marL="144000" indent="0">
              <a:buNone/>
            </a:pPr>
            <a:r>
              <a:rPr lang="nl-BE" smtClean="0">
                <a:solidFill>
                  <a:srgbClr val="FFFF00"/>
                </a:solidFill>
              </a:rPr>
              <a:t>Beste oplossing in de praktijk: niet </a:t>
            </a:r>
            <a:r>
              <a:rPr lang="nl-BE">
                <a:solidFill>
                  <a:srgbClr val="FFFF00"/>
                </a:solidFill>
              </a:rPr>
              <a:t>aggregeren, maar ruimte laten voor maatschappelijk politiek debat, </a:t>
            </a:r>
            <a:r>
              <a:rPr lang="nl-BE" smtClean="0">
                <a:solidFill>
                  <a:srgbClr val="FFFF00"/>
                </a:solidFill>
              </a:rPr>
              <a:t>waarin </a:t>
            </a:r>
            <a:r>
              <a:rPr lang="nl-BE">
                <a:solidFill>
                  <a:srgbClr val="FFFF00"/>
                </a:solidFill>
              </a:rPr>
              <a:t>verschillende opvattingen tot uiting kunnen komen</a:t>
            </a:r>
            <a:r>
              <a:rPr lang="nl-BE" smtClean="0">
                <a:solidFill>
                  <a:srgbClr val="FFFF00"/>
                </a:solidFill>
              </a:rPr>
              <a:t>.</a:t>
            </a:r>
          </a:p>
          <a:p>
            <a:endParaRPr lang="nl-BE">
              <a:solidFill>
                <a:srgbClr val="FFFF00"/>
              </a:solidFill>
            </a:endParaRPr>
          </a:p>
          <a:p>
            <a:r>
              <a:rPr lang="nl-BE" smtClean="0">
                <a:solidFill>
                  <a:schemeClr val="accent2">
                    <a:lumMod val="50000"/>
                  </a:schemeClr>
                </a:solidFill>
              </a:rPr>
              <a:t>Wanneer politieke partijen de opvattingen van hun kiezers vertegenwoordigen, zullen de voorkeuren van verschillende bevolkingsgroepen in het politieke debat vertegenwoordigd zijn.</a:t>
            </a:r>
          </a:p>
          <a:p>
            <a:r>
              <a:rPr lang="nl-BE" smtClean="0">
                <a:solidFill>
                  <a:schemeClr val="accent2">
                    <a:lumMod val="50000"/>
                  </a:schemeClr>
                </a:solidFill>
              </a:rPr>
              <a:t>Een goed voorbeeld: de “sensitiviteitsanalyse” op de OESO-website.</a:t>
            </a:r>
          </a:p>
          <a:p>
            <a:pPr marL="0" indent="0">
              <a:buNone/>
            </a:pPr>
            <a:endParaRPr lang="nl-BE">
              <a:solidFill>
                <a:schemeClr val="accent2">
                  <a:lumMod val="50000"/>
                </a:schemeClr>
              </a:solidFill>
            </a:endParaRPr>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48</a:t>
            </a:fld>
            <a:endParaRPr lang="nl-NL"/>
          </a:p>
        </p:txBody>
      </p:sp>
      <p:sp>
        <p:nvSpPr>
          <p:cNvPr id="5" name="Rectangle 4"/>
          <p:cNvSpPr/>
          <p:nvPr/>
        </p:nvSpPr>
        <p:spPr bwMode="auto">
          <a:xfrm>
            <a:off x="683568" y="2204864"/>
            <a:ext cx="7920880" cy="144016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pic>
        <p:nvPicPr>
          <p:cNvPr id="6"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7345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200" smtClean="0"/>
              <a:t>En de verdeling dan?</a:t>
            </a:r>
            <a:endParaRPr lang="en-US" sz="3200"/>
          </a:p>
        </p:txBody>
      </p:sp>
      <p:sp>
        <p:nvSpPr>
          <p:cNvPr id="3" name="Content Placeholder 2"/>
          <p:cNvSpPr>
            <a:spLocks noGrp="1"/>
          </p:cNvSpPr>
          <p:nvPr>
            <p:ph idx="1"/>
          </p:nvPr>
        </p:nvSpPr>
        <p:spPr/>
        <p:txBody>
          <a:bodyPr/>
          <a:lstStyle/>
          <a:p>
            <a:r>
              <a:rPr lang="nl-BE" smtClean="0"/>
              <a:t>Op </a:t>
            </a:r>
            <a:r>
              <a:rPr lang="nl-BE" smtClean="0"/>
              <a:t>middellange termijn moet informatie verzameld </a:t>
            </a:r>
            <a:r>
              <a:rPr lang="nl-BE" smtClean="0"/>
              <a:t>worden om inzicht op te bouwen in de verdeling van het individueel welzijn</a:t>
            </a:r>
            <a:r>
              <a:rPr lang="nl-BE" smtClean="0"/>
              <a:t>. Analyse op basis van EU-SILC kan ons reeds veel vooruit helpen.</a:t>
            </a:r>
            <a:endParaRPr lang="nl-BE" smtClean="0"/>
          </a:p>
          <a:p>
            <a:r>
              <a:rPr lang="nl-BE" smtClean="0"/>
              <a:t>Op korte termijn moet zeker reeds gebruik gemaakt worden van ongelijkheidsindicatoren voor de meest relevante dimensies. Informatie over de correlaties ertussen kan nu reeds in het debat worden gebracht (vb. relatie gezondheid-SES is bekend).</a:t>
            </a:r>
          </a:p>
          <a:p>
            <a:r>
              <a:rPr lang="nl-BE" smtClean="0"/>
              <a:t>De </a:t>
            </a:r>
            <a:r>
              <a:rPr lang="nl-BE" smtClean="0"/>
              <a:t>verzameling van informatie op niveau van groepen zou een nuttige tussenstap kunnen zijn.</a:t>
            </a: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49</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24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920037" cy="1079500"/>
          </a:xfrm>
        </p:spPr>
        <p:txBody>
          <a:bodyPr/>
          <a:lstStyle/>
          <a:p>
            <a:r>
              <a:rPr lang="nl-BE" b="1" smtClean="0"/>
              <a:t>Vier theoretische vragen</a:t>
            </a:r>
            <a:endParaRPr lang="en-US" b="1"/>
          </a:p>
        </p:txBody>
      </p:sp>
      <p:sp>
        <p:nvSpPr>
          <p:cNvPr id="3" name="Content Placeholder 2"/>
          <p:cNvSpPr>
            <a:spLocks noGrp="1"/>
          </p:cNvSpPr>
          <p:nvPr>
            <p:ph idx="1"/>
          </p:nvPr>
        </p:nvSpPr>
        <p:spPr/>
        <p:txBody>
          <a:bodyPr/>
          <a:lstStyle/>
          <a:p>
            <a:pPr marL="457200" indent="-457200">
              <a:buFont typeface="+mj-lt"/>
              <a:buAutoNum type="arabicPeriod"/>
            </a:pPr>
            <a:endParaRPr lang="nl-BE" smtClean="0"/>
          </a:p>
          <a:p>
            <a:pPr marL="457200" indent="-457200">
              <a:buFont typeface="+mj-lt"/>
              <a:buAutoNum type="arabicPeriod"/>
            </a:pPr>
            <a:endParaRPr lang="nl-BE"/>
          </a:p>
          <a:p>
            <a:pPr marL="457200" indent="-457200">
              <a:buFont typeface="+mj-lt"/>
              <a:buAutoNum type="arabicPeriod"/>
            </a:pPr>
            <a:r>
              <a:rPr lang="nl-BE" smtClean="0"/>
              <a:t>Individu en gemeenschap</a:t>
            </a:r>
          </a:p>
          <a:p>
            <a:pPr marL="457200" indent="-457200">
              <a:buFont typeface="+mj-lt"/>
              <a:buAutoNum type="arabicPeriod"/>
            </a:pPr>
            <a:r>
              <a:rPr lang="nl-BE" smtClean="0"/>
              <a:t>Aggregatie en verdeling</a:t>
            </a:r>
          </a:p>
          <a:p>
            <a:pPr marL="457200" indent="-457200">
              <a:buFont typeface="+mj-lt"/>
              <a:buAutoNum type="arabicPeriod"/>
            </a:pPr>
            <a:r>
              <a:rPr lang="nl-BE" smtClean="0"/>
              <a:t>Objectieve en subjectieve benaderingen</a:t>
            </a:r>
          </a:p>
          <a:p>
            <a:pPr marL="457200" indent="-457200">
              <a:buFont typeface="+mj-lt"/>
              <a:buAutoNum type="arabicPeriod"/>
            </a:pPr>
            <a:r>
              <a:rPr lang="nl-BE" smtClean="0"/>
              <a:t>Huidige en toekomstige generaties</a:t>
            </a:r>
          </a:p>
          <a:p>
            <a:pPr marL="457200" indent="-457200">
              <a:buFont typeface="+mj-lt"/>
              <a:buAutoNum type="arabicPeriod"/>
            </a:pP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5</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99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t>Conclusie: ideaal en realiteit</a:t>
            </a:r>
            <a:endParaRPr lang="en-US" b="1"/>
          </a:p>
        </p:txBody>
      </p:sp>
      <p:sp>
        <p:nvSpPr>
          <p:cNvPr id="3" name="Content Placeholder 2"/>
          <p:cNvSpPr>
            <a:spLocks noGrp="1"/>
          </p:cNvSpPr>
          <p:nvPr>
            <p:ph idx="1"/>
          </p:nvPr>
        </p:nvSpPr>
        <p:spPr>
          <a:xfrm>
            <a:off x="719138" y="1268760"/>
            <a:ext cx="8101334" cy="4849465"/>
          </a:xfrm>
        </p:spPr>
        <p:txBody>
          <a:bodyPr/>
          <a:lstStyle/>
          <a:p>
            <a:r>
              <a:rPr lang="nl-BE" smtClean="0"/>
              <a:t>IDEAAL: werk individuele indicatoren van levenskwaliteit uit (voor een representatieve steekproef van de bevolking) en monitor de evolutie daarvan.</a:t>
            </a:r>
          </a:p>
          <a:p>
            <a:pPr marL="0" indent="0">
              <a:buNone/>
            </a:pPr>
            <a:r>
              <a:rPr lang="nl-BE" smtClean="0">
                <a:solidFill>
                  <a:srgbClr val="FFFF00"/>
                </a:solidFill>
              </a:rPr>
              <a:t>                                        WAT NU?</a:t>
            </a:r>
          </a:p>
          <a:p>
            <a:pPr lvl="1"/>
            <a:r>
              <a:rPr lang="nl-BE" smtClean="0">
                <a:solidFill>
                  <a:srgbClr val="FFFF00"/>
                </a:solidFill>
              </a:rPr>
              <a:t>Leg een beperkt aantal fundamentele indicatoren vast waarover brede consensus bestaat.</a:t>
            </a:r>
          </a:p>
          <a:p>
            <a:pPr lvl="1"/>
            <a:r>
              <a:rPr lang="nl-BE" smtClean="0">
                <a:solidFill>
                  <a:srgbClr val="FFFF00"/>
                </a:solidFill>
              </a:rPr>
              <a:t>Verzamel de informatie daarover op regelmatige basis.</a:t>
            </a:r>
          </a:p>
          <a:p>
            <a:pPr lvl="1"/>
            <a:r>
              <a:rPr lang="nl-BE" smtClean="0">
                <a:solidFill>
                  <a:srgbClr val="FFFF00"/>
                </a:solidFill>
              </a:rPr>
              <a:t>Evalueer het beleid in termen van die indicatoren, zonder ze op een primitieve wijze te aggregeren.</a:t>
            </a:r>
          </a:p>
          <a:p>
            <a:pPr lvl="1"/>
            <a:r>
              <a:rPr lang="nl-BE" smtClean="0">
                <a:solidFill>
                  <a:srgbClr val="FFFF00"/>
                </a:solidFill>
              </a:rPr>
              <a:t>Organiseer op regelmatige basis (jaarlijks?) een maatschappelijk, politiek debat over de vraag of we “vooruit gegaan zijn”. In dat debat zullen verschillende wegingsschema’s “automatisch” geëxpliciteerd worden.</a:t>
            </a:r>
            <a:endParaRPr lang="en-US">
              <a:solidFill>
                <a:srgbClr val="FFFF00"/>
              </a:solidFill>
            </a:endParaRPr>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50</a:t>
            </a:fld>
            <a:endParaRPr lang="nl-NL"/>
          </a:p>
        </p:txBody>
      </p:sp>
      <p:pic>
        <p:nvPicPr>
          <p:cNvPr id="6"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938888" y="2420888"/>
            <a:ext cx="8025600" cy="360040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37697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a:t>
            </a:r>
            <a:endParaRPr lang="en-US"/>
          </a:p>
        </p:txBody>
      </p:sp>
      <p:sp>
        <p:nvSpPr>
          <p:cNvPr id="3" name="Content Placeholder 2"/>
          <p:cNvSpPr>
            <a:spLocks noGrp="1"/>
          </p:cNvSpPr>
          <p:nvPr>
            <p:ph idx="1"/>
          </p:nvPr>
        </p:nvSpPr>
        <p:spPr/>
        <p:txBody>
          <a:bodyPr/>
          <a:lstStyle/>
          <a:p>
            <a:endParaRPr lang="nl-BE" smtClean="0"/>
          </a:p>
          <a:p>
            <a:pPr marL="0" indent="0">
              <a:buNone/>
            </a:pPr>
            <a:endParaRPr lang="nl-BE" smtClean="0"/>
          </a:p>
          <a:p>
            <a:r>
              <a:rPr lang="nl-BE" smtClean="0"/>
              <a:t>OP </a:t>
            </a:r>
            <a:r>
              <a:rPr lang="nl-BE" smtClean="0"/>
              <a:t>MIDDELLANGE TERMIJN: maak </a:t>
            </a:r>
            <a:r>
              <a:rPr lang="nl-BE" smtClean="0"/>
              <a:t>werk van de constructie van indicatoren van individueel welzijn voor een representatieve steekproef van de bevolking.</a:t>
            </a:r>
          </a:p>
          <a:p>
            <a:pPr lvl="1"/>
            <a:endParaRPr lang="nl-BE"/>
          </a:p>
          <a:p>
            <a:r>
              <a:rPr lang="nl-BE" smtClean="0"/>
              <a:t>Waarom geen “impact assessments” van beleidsmaatregelen op basis van hun effecten op het niveau en de verdeling van welzijn?</a:t>
            </a:r>
          </a:p>
          <a:p>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51</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321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t>1. Individu en gemeenschap</a:t>
            </a:r>
            <a:endParaRPr lang="en-US" b="1"/>
          </a:p>
        </p:txBody>
      </p:sp>
      <p:sp>
        <p:nvSpPr>
          <p:cNvPr id="3" name="Content Placeholder 2"/>
          <p:cNvSpPr>
            <a:spLocks noGrp="1"/>
          </p:cNvSpPr>
          <p:nvPr>
            <p:ph idx="1"/>
          </p:nvPr>
        </p:nvSpPr>
        <p:spPr/>
        <p:txBody>
          <a:bodyPr/>
          <a:lstStyle/>
          <a:p>
            <a:r>
              <a:rPr lang="nl-BE"/>
              <a:t>De welvaart (het welzijn) van een samenleving kan slechts gemeten worden op basis van de welvaart van de mensen in die samenleving: de levenskwaliteit van individuen moet centraal staan</a:t>
            </a:r>
            <a:r>
              <a:rPr lang="nl-BE" smtClean="0"/>
              <a:t>.</a:t>
            </a:r>
          </a:p>
          <a:p>
            <a:pPr marL="0" indent="0">
              <a:buNone/>
            </a:pPr>
            <a:endParaRPr lang="nl-BE" smtClean="0"/>
          </a:p>
          <a:p>
            <a:r>
              <a:rPr lang="nl-BE" smtClean="0"/>
              <a:t>Welke </a:t>
            </a:r>
            <a:r>
              <a:rPr lang="nl-BE"/>
              <a:t>dimensies van het leven zijn belangrijk? </a:t>
            </a:r>
            <a:r>
              <a:rPr lang="nl-BE" smtClean="0"/>
              <a:t>De </a:t>
            </a:r>
            <a:r>
              <a:rPr lang="nl-BE"/>
              <a:t>meeste mensen vinden consumptie belangrijk, maar iedereen is het erover eens dat de kwaliteit van het leven niet enkel bepaald wordt door materiële consumptie.</a:t>
            </a:r>
          </a:p>
          <a:p>
            <a:endParaRPr lang="nl-BE"/>
          </a:p>
          <a:p>
            <a:pPr marL="0" indent="0">
              <a:buNone/>
            </a:pP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6</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3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  </a:t>
            </a:r>
            <a:endParaRPr lang="en-US"/>
          </a:p>
        </p:txBody>
      </p:sp>
      <p:sp>
        <p:nvSpPr>
          <p:cNvPr id="3" name="Content Placeholder 2"/>
          <p:cNvSpPr>
            <a:spLocks noGrp="1"/>
          </p:cNvSpPr>
          <p:nvPr>
            <p:ph idx="1"/>
          </p:nvPr>
        </p:nvSpPr>
        <p:spPr/>
        <p:txBody>
          <a:bodyPr/>
          <a:lstStyle/>
          <a:p>
            <a:r>
              <a:rPr lang="nl-BE" smtClean="0"/>
              <a:t>Enkele dimensies </a:t>
            </a:r>
            <a:r>
              <a:rPr lang="nl-BE" smtClean="0"/>
              <a:t>(“functionings”) die </a:t>
            </a:r>
            <a:r>
              <a:rPr lang="nl-BE"/>
              <a:t>iedereen belangrijk </a:t>
            </a:r>
            <a:r>
              <a:rPr lang="nl-BE" smtClean="0"/>
              <a:t>vindt, en die niet tot de inkomensdimensie herleid kunnen worden:</a:t>
            </a:r>
            <a:endParaRPr lang="nl-BE"/>
          </a:p>
          <a:p>
            <a:pPr lvl="1"/>
            <a:r>
              <a:rPr lang="nl-BE"/>
              <a:t>Gezondheid.</a:t>
            </a:r>
          </a:p>
          <a:p>
            <a:pPr lvl="1"/>
            <a:r>
              <a:rPr lang="nl-BE"/>
              <a:t>Arbeidsomstandigheden en tewerkstelling.</a:t>
            </a:r>
          </a:p>
          <a:p>
            <a:pPr lvl="1"/>
            <a:r>
              <a:rPr lang="nl-BE"/>
              <a:t>Levensomgeving en milieu.</a:t>
            </a:r>
          </a:p>
          <a:p>
            <a:pPr lvl="1"/>
            <a:r>
              <a:rPr lang="nl-BE"/>
              <a:t>Onderwijs en cultuur</a:t>
            </a:r>
            <a:r>
              <a:rPr lang="nl-BE" smtClean="0"/>
              <a:t>.</a:t>
            </a:r>
          </a:p>
          <a:p>
            <a:pPr lvl="1"/>
            <a:endParaRPr lang="nl-BE"/>
          </a:p>
          <a:p>
            <a:r>
              <a:rPr lang="nl-BE" smtClean="0"/>
              <a:t>Misschien is er wel consensus over deze dimensies, maar mensen hebben zeer verschillende opvattingen over het relatieve belang ervan: de vraag naar de gewichten komt later aan bod.</a:t>
            </a:r>
            <a:endParaRPr lang="nl-BE"/>
          </a:p>
          <a:p>
            <a:endParaRPr lang="nl-BE" smtClean="0"/>
          </a:p>
          <a:p>
            <a:pPr marL="457200" lvl="1" indent="0">
              <a:buNone/>
            </a:pPr>
            <a:endParaRPr lang="nl-BE"/>
          </a:p>
          <a:p>
            <a:pPr marL="457200" lvl="1" indent="0">
              <a:buNone/>
            </a:pPr>
            <a:endParaRPr lang="nl-BE"/>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7</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141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200" smtClean="0"/>
              <a:t>  </a:t>
            </a:r>
            <a:endParaRPr lang="en-US" sz="3200"/>
          </a:p>
        </p:txBody>
      </p:sp>
      <p:sp>
        <p:nvSpPr>
          <p:cNvPr id="3" name="Content Placeholder 2"/>
          <p:cNvSpPr>
            <a:spLocks noGrp="1"/>
          </p:cNvSpPr>
          <p:nvPr>
            <p:ph idx="1"/>
          </p:nvPr>
        </p:nvSpPr>
        <p:spPr/>
        <p:txBody>
          <a:bodyPr/>
          <a:lstStyle/>
          <a:p>
            <a:pPr marL="0" indent="0">
              <a:buNone/>
            </a:pPr>
            <a:r>
              <a:rPr lang="nl-BE" i="1" u="sng" smtClean="0"/>
              <a:t>Verwaarloost een “individuele” benadering niet het belang van milieu en sociale omgeving?</a:t>
            </a:r>
          </a:p>
          <a:p>
            <a:pPr marL="400050" lvl="1" indent="0">
              <a:buNone/>
            </a:pPr>
            <a:endParaRPr lang="nl-BE"/>
          </a:p>
          <a:p>
            <a:pPr lvl="1" indent="-342900"/>
            <a:r>
              <a:rPr lang="nl-BE" sz="2400" smtClean="0"/>
              <a:t>Natuurlijk NIET. Leven in een aangename omgeving is op zichzelf een “functioning”, en heeft bovendien belangrijke indirecte effecten op andere functionings</a:t>
            </a:r>
            <a:r>
              <a:rPr lang="nl-BE" sz="2400" smtClean="0"/>
              <a:t>.</a:t>
            </a:r>
          </a:p>
          <a:p>
            <a:pPr marL="400050" lvl="1" indent="0">
              <a:buNone/>
            </a:pPr>
            <a:endParaRPr lang="nl-BE" sz="2400" smtClean="0"/>
          </a:p>
          <a:p>
            <a:pPr lvl="1" indent="-342900"/>
            <a:r>
              <a:rPr lang="nl-BE" sz="2400" smtClean="0"/>
              <a:t>Integratie in een ruimere benadering van welzijn maakt ook de sociale aspecten van de milieuproblematiek duidelijk.</a:t>
            </a:r>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8</a:t>
            </a:fld>
            <a:endParaRPr lang="nl-NL"/>
          </a:p>
        </p:txBody>
      </p:sp>
      <p:pic>
        <p:nvPicPr>
          <p:cNvPr id="5" name="Picture 2" descr="C:\Users\ndaaa07\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97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z="3200" smtClean="0"/>
              <a:t>Een voorbeeld (Currie, AER, 2011)</a:t>
            </a:r>
            <a:endParaRPr lang="en-US" sz="3200"/>
          </a:p>
        </p:txBody>
      </p:sp>
      <p:sp>
        <p:nvSpPr>
          <p:cNvPr id="2" name="Content Placeholder 1"/>
          <p:cNvSpPr>
            <a:spLocks noGrp="1"/>
          </p:cNvSpPr>
          <p:nvPr>
            <p:ph idx="1"/>
          </p:nvPr>
        </p:nvSpPr>
        <p:spPr/>
        <p:txBody>
          <a:bodyPr/>
          <a:lstStyle/>
          <a:p>
            <a:endParaRPr lang="nl-BE" smtClean="0"/>
          </a:p>
          <a:p>
            <a:endParaRPr lang="nl-BE"/>
          </a:p>
          <a:p>
            <a:endParaRPr lang="nl-BE" smtClean="0"/>
          </a:p>
          <a:p>
            <a:endParaRPr lang="nl-BE"/>
          </a:p>
          <a:p>
            <a:endParaRPr lang="nl-BE" smtClean="0"/>
          </a:p>
          <a:p>
            <a:endParaRPr lang="nl-BE"/>
          </a:p>
          <a:p>
            <a:endParaRPr lang="nl-BE" smtClean="0"/>
          </a:p>
          <a:p>
            <a:endParaRPr lang="nl-BE"/>
          </a:p>
          <a:p>
            <a:pPr marL="342900" lvl="1" indent="-342900">
              <a:buFontTx/>
              <a:buChar char="•"/>
            </a:pPr>
            <a:r>
              <a:rPr lang="nl-BE" sz="2400">
                <a:solidFill>
                  <a:schemeClr val="accent2">
                    <a:lumMod val="50000"/>
                  </a:schemeClr>
                </a:solidFill>
              </a:rPr>
              <a:t>Er moet wel expliciet over gewaakt worden dat deze collectieve dimensies niet verwaarloosd worden.</a:t>
            </a:r>
          </a:p>
          <a:p>
            <a:pPr marL="0" indent="0">
              <a:buNone/>
            </a:pPr>
            <a:endParaRPr lang="en-US"/>
          </a:p>
        </p:txBody>
      </p:sp>
      <p:sp>
        <p:nvSpPr>
          <p:cNvPr id="4" name="Slide Number Placeholder 3"/>
          <p:cNvSpPr>
            <a:spLocks noGrp="1"/>
          </p:cNvSpPr>
          <p:nvPr>
            <p:ph type="sldNum" sz="quarter" idx="10"/>
          </p:nvPr>
        </p:nvSpPr>
        <p:spPr/>
        <p:txBody>
          <a:bodyPr/>
          <a:lstStyle/>
          <a:p>
            <a:pPr>
              <a:defRPr/>
            </a:pPr>
            <a:fld id="{6BC46634-58C6-4568-A3D0-DECF1BA18E5F}" type="slidenum">
              <a:rPr lang="nl-NL" smtClean="0"/>
              <a:pPr>
                <a:defRPr/>
              </a:pPr>
              <a:t>9</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750" y="1340768"/>
            <a:ext cx="6469380" cy="3375660"/>
          </a:xfrm>
          <a:prstGeom prst="rect">
            <a:avLst/>
          </a:prstGeom>
        </p:spPr>
      </p:pic>
      <p:pic>
        <p:nvPicPr>
          <p:cNvPr id="7" name="Picture 2" descr="C:\Users\ndaaa07\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2" y="6070600"/>
            <a:ext cx="952500" cy="78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1475656" y="3028598"/>
            <a:ext cx="5904656" cy="54441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2215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KUL">
  <a:themeElements>
    <a:clrScheme name="2009-corporate_kuleuven_liggend-versie2002-9se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corporate_kuleuven_liggend-versie2002-9se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2009-corporate_kuleuven_liggend-versie2002-9se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corporate_kuleuven_liggend-versie2002-9se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corporate_kuleuven_liggend-versie2002-9se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corporate_kuleuven_liggend-versie2002-9se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corporate_kuleuven_liggend-versie2002-9se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corporate_kuleuven_liggend-versie2002-9se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corporate_kuleuven_liggend-versie2002-9se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corporate_kuleuven_liggend-versie2002-9se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corporate_kuleuven_liggend-versie2002-9se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corporate_kuleuven_liggend-versie2002-9se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corporate_kuleuven_liggend-versie2002-9se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corporate_kuleuven_liggend-versie2002-9se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09-corporate_kuleuven_liggend-WitteAchtergrond">
  <a:themeElements>
    <a:clrScheme name="2009-corporate_kuleuven_liggend-WitteAchtergro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009-corporate_kuleuven_liggend-WitteAchtergron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2009-corporate_kuleuven_liggend-WitteAchtergro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09-Corporate_Kuleuven_liggend-BlauweAchtergrond">
  <a:themeElements>
    <a:clrScheme name="2009-Corporate_Kuleuven_liggend-BlauweAchtergro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Corporate_Kuleuven_liggend-BlauweAchtergro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2009-Corporate_Kuleuven_liggend-BlauweAchtergro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Corporate_Kuleuven_liggend-BlauweAchtergro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Corporate_Kuleuven_liggend-BlauweAchtergro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Corporate_Kuleuven_liggend-BlauweAchtergro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Corporate_Kuleuven_liggend-BlauweAchtergro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Corporate_Kuleuven_liggend-BlauweAchtergro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Corporate_Kuleuven_liggend-BlauweAchtergro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Corporate_Kuleuven_liggend-BlauweAchtergro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Corporate_Kuleuven_liggend-BlauweAchtergro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Corporate_Kuleuven_liggend-BlauweAchtergro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Corporate_Kuleuven_liggend-BlauweAchtergro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Corporate_Kuleuven_liggend-BlauweAchtergro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KUL">
  <a:themeElements>
    <a:clrScheme name="2009-corporate_kuleuven_liggend-versie2002-9se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corporate_kuleuven_liggend-versie2002-9se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2009-corporate_kuleuven_liggend-versie2002-9se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corporate_kuleuven_liggend-versie2002-9se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corporate_kuleuven_liggend-versie2002-9se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corporate_kuleuven_liggend-versie2002-9se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corporate_kuleuven_liggend-versie2002-9se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corporate_kuleuven_liggend-versie2002-9se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corporate_kuleuven_liggend-versie2002-9se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corporate_kuleuven_liggend-versie2002-9se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corporate_kuleuven_liggend-versie2002-9se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corporate_kuleuven_liggend-versie2002-9se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corporate_kuleuven_liggend-versie2002-9se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corporate_kuleuven_liggend-versie2002-9se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2009-corporate_kuleuven_liggend-WitteAchtergrond">
  <a:themeElements>
    <a:clrScheme name="2009-corporate_kuleuven_liggend-WitteAchtergro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009-corporate_kuleuven_liggend-WitteAchtergron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2009-corporate_kuleuven_liggend-WitteAchtergro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009-Corporate_Kuleuven_liggend-BlauweAchtergrond">
  <a:themeElements>
    <a:clrScheme name="2009-Corporate_Kuleuven_liggend-BlauweAchtergro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Corporate_Kuleuven_liggend-BlauweAchtergro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2009-Corporate_Kuleuven_liggend-BlauweAchtergro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Corporate_Kuleuven_liggend-BlauweAchtergro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Corporate_Kuleuven_liggend-BlauweAchtergro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Corporate_Kuleuven_liggend-BlauweAchtergro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Corporate_Kuleuven_liggend-BlauweAchtergro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Corporate_Kuleuven_liggend-BlauweAchtergro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Corporate_Kuleuven_liggend-BlauweAchtergro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Corporate_Kuleuven_liggend-BlauweAchtergro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Corporate_Kuleuven_liggend-BlauweAchtergro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Corporate_Kuleuven_liggend-BlauweAchtergro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Corporate_Kuleuven_liggend-BlauweAchtergro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Corporate_Kuleuven_liggend-BlauweAchtergro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KUL</Template>
  <TotalTime>732</TotalTime>
  <Words>2968</Words>
  <Application>Microsoft Office PowerPoint</Application>
  <PresentationFormat>On-screen Show (4:3)</PresentationFormat>
  <Paragraphs>422</Paragraphs>
  <Slides>51</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51</vt:i4>
      </vt:variant>
    </vt:vector>
  </HeadingPairs>
  <TitlesOfParts>
    <vt:vector size="58" baseType="lpstr">
      <vt:lpstr>KUL</vt:lpstr>
      <vt:lpstr>2009-corporate_kuleuven_liggend-WitteAchtergrond</vt:lpstr>
      <vt:lpstr>2009-Corporate_Kuleuven_liggend-BlauweAchtergrond</vt:lpstr>
      <vt:lpstr>1_KUL</vt:lpstr>
      <vt:lpstr>1_2009-corporate_kuleuven_liggend-WitteAchtergrond</vt:lpstr>
      <vt:lpstr>1_2009-Corporate_Kuleuven_liggend-BlauweAchtergrond</vt:lpstr>
      <vt:lpstr>Document</vt:lpstr>
      <vt:lpstr>Nieuwe indicatoren voor sociale vooruitgang: hoe dichten we de kloof tussen theorie en praktijk?   Erik Schokkaert (Departement Economie, KULeuven; CORE, Université catholique de Louvain)</vt:lpstr>
      <vt:lpstr>Inleiding</vt:lpstr>
      <vt:lpstr>  </vt:lpstr>
      <vt:lpstr> </vt:lpstr>
      <vt:lpstr>Vier theoretische vragen</vt:lpstr>
      <vt:lpstr>1. Individu en gemeenschap</vt:lpstr>
      <vt:lpstr>  </vt:lpstr>
      <vt:lpstr>  </vt:lpstr>
      <vt:lpstr>Een voorbeeld (Currie, AER, 2011)</vt:lpstr>
      <vt:lpstr>2. Aggregatie en verdeling</vt:lpstr>
      <vt:lpstr>Weging is noodzakelijk</vt:lpstr>
      <vt:lpstr>   </vt:lpstr>
      <vt:lpstr>Levenskwaliteit en verdeling</vt:lpstr>
      <vt:lpstr>  </vt:lpstr>
      <vt:lpstr>Levenskwaliteit en verdeling</vt:lpstr>
      <vt:lpstr>  </vt:lpstr>
      <vt:lpstr>Waarom is de tweede benadering beter?</vt:lpstr>
      <vt:lpstr>3. Subjectief en objectief</vt:lpstr>
      <vt:lpstr>Hoe belangrijk is “geluk”?</vt:lpstr>
      <vt:lpstr> A. Kunnen we “geluk” meten?</vt:lpstr>
      <vt:lpstr>Enkele resultaten</vt:lpstr>
      <vt:lpstr>Doorheen de tijd vergroot inkomensgroei het gemiddeld geluk niet,...</vt:lpstr>
      <vt:lpstr>...maar op een bepaald moment in de tijd ziet het beeld er anders uit.</vt:lpstr>
      <vt:lpstr>B. Verschillende geluksconcepten</vt:lpstr>
      <vt:lpstr>Kahneman en "experienced utility"</vt:lpstr>
      <vt:lpstr>  </vt:lpstr>
      <vt:lpstr>C. Is geluk een algemene indicator van levenskwaliteit?</vt:lpstr>
      <vt:lpstr>  </vt:lpstr>
      <vt:lpstr>  </vt:lpstr>
      <vt:lpstr>  </vt:lpstr>
      <vt:lpstr>  </vt:lpstr>
      <vt:lpstr>Hoe moeten we de verschillende dimensies wegen?</vt:lpstr>
      <vt:lpstr>Een voorbeeld: kwaliteit van de job</vt:lpstr>
      <vt:lpstr>4. Huidige en toekomstige generaties</vt:lpstr>
      <vt:lpstr>  Oplossing?</vt:lpstr>
      <vt:lpstr>Voorlopige samenvatting</vt:lpstr>
      <vt:lpstr>Drie stappen in de praktijk</vt:lpstr>
      <vt:lpstr>Praktijk 1: een gecorrigeerd BBP?</vt:lpstr>
      <vt:lpstr> </vt:lpstr>
      <vt:lpstr>Praktijk 2: de keuze van de dimensies</vt:lpstr>
      <vt:lpstr>Verschillende benaderingen</vt:lpstr>
      <vt:lpstr>PowerPoint Presentation</vt:lpstr>
      <vt:lpstr>Mogelijke uitwerking</vt:lpstr>
      <vt:lpstr>  </vt:lpstr>
      <vt:lpstr>In de praktijk: een makkelijk probleem</vt:lpstr>
      <vt:lpstr>Praktijk 3: de keuze van de gewichten</vt:lpstr>
      <vt:lpstr>  </vt:lpstr>
      <vt:lpstr>Een open politiek debat</vt:lpstr>
      <vt:lpstr>En de verdeling dan?</vt:lpstr>
      <vt:lpstr>Conclusie: ideaal en realiteit</vt:lpstr>
      <vt:lpstr> </vt:lpstr>
    </vt:vector>
  </TitlesOfParts>
  <Company>K.U.Leuven FEB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Indicatoren voor levenskwaliteit  Erik Schokkaert (Departement Economie, KULeuven; CORE, Université catholique de Louvain)</dc:title>
  <dc:creator>Schokkaert, Erik</dc:creator>
  <cp:lastModifiedBy>Schokkaert, Erik</cp:lastModifiedBy>
  <cp:revision>67</cp:revision>
  <cp:lastPrinted>2012-11-16T21:08:34Z</cp:lastPrinted>
  <dcterms:created xsi:type="dcterms:W3CDTF">2012-05-20T09:31:09Z</dcterms:created>
  <dcterms:modified xsi:type="dcterms:W3CDTF">2012-11-24T13:40:02Z</dcterms:modified>
</cp:coreProperties>
</file>